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1" r:id="rId4"/>
    <p:sldId id="277" r:id="rId5"/>
    <p:sldId id="278" r:id="rId6"/>
    <p:sldId id="258" r:id="rId7"/>
    <p:sldId id="273" r:id="rId8"/>
    <p:sldId id="269" r:id="rId9"/>
    <p:sldId id="270" r:id="rId10"/>
    <p:sldId id="271" r:id="rId11"/>
    <p:sldId id="272" r:id="rId12"/>
    <p:sldId id="262" r:id="rId13"/>
    <p:sldId id="274" r:id="rId14"/>
    <p:sldId id="275" r:id="rId15"/>
    <p:sldId id="263" r:id="rId16"/>
    <p:sldId id="268" r:id="rId17"/>
    <p:sldId id="265" r:id="rId18"/>
    <p:sldId id="264" r:id="rId19"/>
    <p:sldId id="266" r:id="rId20"/>
    <p:sldId id="267" r:id="rId21"/>
    <p:sldId id="276" r:id="rId22"/>
    <p:sldId id="260" r:id="rId23"/>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6A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6" d="100"/>
          <a:sy n="66" d="100"/>
        </p:scale>
        <p:origin x="1280" y="64"/>
      </p:cViewPr>
      <p:guideLst>
        <p:guide orient="horz" pos="214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af Schuwer" userId="a245b1cf-2424-42cd-a89b-cc0576608b9c" providerId="ADAL" clId="{22AC6C6B-FF73-4D9E-A4C3-93FE2CF172D0}"/>
    <pc:docChg chg="custSel addSld modSld">
      <pc:chgData name="Olaf Schuwer" userId="a245b1cf-2424-42cd-a89b-cc0576608b9c" providerId="ADAL" clId="{22AC6C6B-FF73-4D9E-A4C3-93FE2CF172D0}" dt="2018-11-01T14:44:21.882" v="282" actId="20577"/>
      <pc:docMkLst>
        <pc:docMk/>
      </pc:docMkLst>
      <pc:sldChg chg="modSp">
        <pc:chgData name="Olaf Schuwer" userId="a245b1cf-2424-42cd-a89b-cc0576608b9c" providerId="ADAL" clId="{22AC6C6B-FF73-4D9E-A4C3-93FE2CF172D0}" dt="2018-11-01T14:24:29.296" v="41" actId="27636"/>
        <pc:sldMkLst>
          <pc:docMk/>
          <pc:sldMk cId="1365487502" sldId="258"/>
        </pc:sldMkLst>
        <pc:spChg chg="mod">
          <ac:chgData name="Olaf Schuwer" userId="a245b1cf-2424-42cd-a89b-cc0576608b9c" providerId="ADAL" clId="{22AC6C6B-FF73-4D9E-A4C3-93FE2CF172D0}" dt="2018-11-01T14:24:29.296" v="41" actId="27636"/>
          <ac:spMkLst>
            <pc:docMk/>
            <pc:sldMk cId="1365487502" sldId="258"/>
            <ac:spMk id="3" creationId="{00000000-0000-0000-0000-000000000000}"/>
          </ac:spMkLst>
        </pc:spChg>
      </pc:sldChg>
      <pc:sldChg chg="modSp">
        <pc:chgData name="Olaf Schuwer" userId="a245b1cf-2424-42cd-a89b-cc0576608b9c" providerId="ADAL" clId="{22AC6C6B-FF73-4D9E-A4C3-93FE2CF172D0}" dt="2018-11-01T14:40:15.405" v="238" actId="27636"/>
        <pc:sldMkLst>
          <pc:docMk/>
          <pc:sldMk cId="3242026606" sldId="262"/>
        </pc:sldMkLst>
        <pc:spChg chg="mod">
          <ac:chgData name="Olaf Schuwer" userId="a245b1cf-2424-42cd-a89b-cc0576608b9c" providerId="ADAL" clId="{22AC6C6B-FF73-4D9E-A4C3-93FE2CF172D0}" dt="2018-11-01T14:40:15.405" v="238" actId="27636"/>
          <ac:spMkLst>
            <pc:docMk/>
            <pc:sldMk cId="3242026606" sldId="262"/>
            <ac:spMk id="3" creationId="{00000000-0000-0000-0000-000000000000}"/>
          </ac:spMkLst>
        </pc:spChg>
      </pc:sldChg>
      <pc:sldChg chg="modSp">
        <pc:chgData name="Olaf Schuwer" userId="a245b1cf-2424-42cd-a89b-cc0576608b9c" providerId="ADAL" clId="{22AC6C6B-FF73-4D9E-A4C3-93FE2CF172D0}" dt="2018-11-01T14:44:21.882" v="282" actId="20577"/>
        <pc:sldMkLst>
          <pc:docMk/>
          <pc:sldMk cId="3763439274" sldId="265"/>
        </pc:sldMkLst>
        <pc:spChg chg="mod">
          <ac:chgData name="Olaf Schuwer" userId="a245b1cf-2424-42cd-a89b-cc0576608b9c" providerId="ADAL" clId="{22AC6C6B-FF73-4D9E-A4C3-93FE2CF172D0}" dt="2018-11-01T14:44:21.882" v="282" actId="20577"/>
          <ac:spMkLst>
            <pc:docMk/>
            <pc:sldMk cId="3763439274" sldId="265"/>
            <ac:spMk id="3" creationId="{00000000-0000-0000-0000-000000000000}"/>
          </ac:spMkLst>
        </pc:spChg>
      </pc:sldChg>
      <pc:sldChg chg="modSp add">
        <pc:chgData name="Olaf Schuwer" userId="a245b1cf-2424-42cd-a89b-cc0576608b9c" providerId="ADAL" clId="{22AC6C6B-FF73-4D9E-A4C3-93FE2CF172D0}" dt="2018-11-01T14:37:46.535" v="216" actId="20577"/>
        <pc:sldMkLst>
          <pc:docMk/>
          <pc:sldMk cId="3593952582" sldId="269"/>
        </pc:sldMkLst>
        <pc:spChg chg="mod">
          <ac:chgData name="Olaf Schuwer" userId="a245b1cf-2424-42cd-a89b-cc0576608b9c" providerId="ADAL" clId="{22AC6C6B-FF73-4D9E-A4C3-93FE2CF172D0}" dt="2018-11-01T14:37:46.535" v="216" actId="20577"/>
          <ac:spMkLst>
            <pc:docMk/>
            <pc:sldMk cId="3593952582" sldId="269"/>
            <ac:spMk id="2" creationId="{F8E268F6-7EC8-4839-8FC6-1300A74F49C7}"/>
          </ac:spMkLst>
        </pc:spChg>
        <pc:spChg chg="mod">
          <ac:chgData name="Olaf Schuwer" userId="a245b1cf-2424-42cd-a89b-cc0576608b9c" providerId="ADAL" clId="{22AC6C6B-FF73-4D9E-A4C3-93FE2CF172D0}" dt="2018-11-01T14:36:34.117" v="196" actId="27636"/>
          <ac:spMkLst>
            <pc:docMk/>
            <pc:sldMk cId="3593952582" sldId="269"/>
            <ac:spMk id="3" creationId="{DBB18E42-30A7-4444-A999-063158D6B4F4}"/>
          </ac:spMkLst>
        </pc:spChg>
      </pc:sldChg>
      <pc:sldChg chg="modSp add">
        <pc:chgData name="Olaf Schuwer" userId="a245b1cf-2424-42cd-a89b-cc0576608b9c" providerId="ADAL" clId="{22AC6C6B-FF73-4D9E-A4C3-93FE2CF172D0}" dt="2018-11-01T14:37:50.566" v="218" actId="20577"/>
        <pc:sldMkLst>
          <pc:docMk/>
          <pc:sldMk cId="4292881380" sldId="270"/>
        </pc:sldMkLst>
        <pc:spChg chg="mod">
          <ac:chgData name="Olaf Schuwer" userId="a245b1cf-2424-42cd-a89b-cc0576608b9c" providerId="ADAL" clId="{22AC6C6B-FF73-4D9E-A4C3-93FE2CF172D0}" dt="2018-11-01T14:37:50.566" v="218" actId="20577"/>
          <ac:spMkLst>
            <pc:docMk/>
            <pc:sldMk cId="4292881380" sldId="270"/>
            <ac:spMk id="2" creationId="{1856241B-0C96-48F5-A447-ABBE96C8436D}"/>
          </ac:spMkLst>
        </pc:spChg>
        <pc:spChg chg="mod">
          <ac:chgData name="Olaf Schuwer" userId="a245b1cf-2424-42cd-a89b-cc0576608b9c" providerId="ADAL" clId="{22AC6C6B-FF73-4D9E-A4C3-93FE2CF172D0}" dt="2018-11-01T14:26:20.135" v="98" actId="27636"/>
          <ac:spMkLst>
            <pc:docMk/>
            <pc:sldMk cId="4292881380" sldId="270"/>
            <ac:spMk id="3" creationId="{6F98E620-2B24-4997-B55B-22A4EF78EE64}"/>
          </ac:spMkLst>
        </pc:spChg>
      </pc:sldChg>
      <pc:sldChg chg="modSp add">
        <pc:chgData name="Olaf Schuwer" userId="a245b1cf-2424-42cd-a89b-cc0576608b9c" providerId="ADAL" clId="{22AC6C6B-FF73-4D9E-A4C3-93FE2CF172D0}" dt="2018-11-01T14:37:55.350" v="220" actId="20577"/>
        <pc:sldMkLst>
          <pc:docMk/>
          <pc:sldMk cId="294181385" sldId="271"/>
        </pc:sldMkLst>
        <pc:spChg chg="mod">
          <ac:chgData name="Olaf Schuwer" userId="a245b1cf-2424-42cd-a89b-cc0576608b9c" providerId="ADAL" clId="{22AC6C6B-FF73-4D9E-A4C3-93FE2CF172D0}" dt="2018-11-01T14:37:55.350" v="220" actId="20577"/>
          <ac:spMkLst>
            <pc:docMk/>
            <pc:sldMk cId="294181385" sldId="271"/>
            <ac:spMk id="2" creationId="{3F556C90-2B14-449A-A7B3-73928446181D}"/>
          </ac:spMkLst>
        </pc:spChg>
        <pc:spChg chg="mod">
          <ac:chgData name="Olaf Schuwer" userId="a245b1cf-2424-42cd-a89b-cc0576608b9c" providerId="ADAL" clId="{22AC6C6B-FF73-4D9E-A4C3-93FE2CF172D0}" dt="2018-11-01T14:35:39.093" v="190" actId="20577"/>
          <ac:spMkLst>
            <pc:docMk/>
            <pc:sldMk cId="294181385" sldId="271"/>
            <ac:spMk id="3" creationId="{6CD39D72-AAD0-4203-9917-B744ED999D77}"/>
          </ac:spMkLst>
        </pc:spChg>
      </pc:sldChg>
      <pc:sldChg chg="modSp add">
        <pc:chgData name="Olaf Schuwer" userId="a245b1cf-2424-42cd-a89b-cc0576608b9c" providerId="ADAL" clId="{22AC6C6B-FF73-4D9E-A4C3-93FE2CF172D0}" dt="2018-11-01T14:37:59.226" v="222" actId="20577"/>
        <pc:sldMkLst>
          <pc:docMk/>
          <pc:sldMk cId="1373679505" sldId="272"/>
        </pc:sldMkLst>
        <pc:spChg chg="mod">
          <ac:chgData name="Olaf Schuwer" userId="a245b1cf-2424-42cd-a89b-cc0576608b9c" providerId="ADAL" clId="{22AC6C6B-FF73-4D9E-A4C3-93FE2CF172D0}" dt="2018-11-01T14:37:59.226" v="222" actId="20577"/>
          <ac:spMkLst>
            <pc:docMk/>
            <pc:sldMk cId="1373679505" sldId="272"/>
            <ac:spMk id="2" creationId="{CC7905FA-DD38-4ABF-A45D-04B5BB5795CD}"/>
          </ac:spMkLst>
        </pc:spChg>
        <pc:spChg chg="mod">
          <ac:chgData name="Olaf Schuwer" userId="a245b1cf-2424-42cd-a89b-cc0576608b9c" providerId="ADAL" clId="{22AC6C6B-FF73-4D9E-A4C3-93FE2CF172D0}" dt="2018-11-01T14:27:56.037" v="184" actId="20577"/>
          <ac:spMkLst>
            <pc:docMk/>
            <pc:sldMk cId="1373679505" sldId="272"/>
            <ac:spMk id="3" creationId="{D842E518-0ED5-4773-A77C-FB8E0E70A37A}"/>
          </ac:spMkLst>
        </pc:spChg>
      </pc:sldChg>
      <pc:sldChg chg="modSp add">
        <pc:chgData name="Olaf Schuwer" userId="a245b1cf-2424-42cd-a89b-cc0576608b9c" providerId="ADAL" clId="{22AC6C6B-FF73-4D9E-A4C3-93FE2CF172D0}" dt="2018-11-01T14:37:37.366" v="214" actId="27636"/>
        <pc:sldMkLst>
          <pc:docMk/>
          <pc:sldMk cId="3208070324" sldId="273"/>
        </pc:sldMkLst>
        <pc:spChg chg="mod">
          <ac:chgData name="Olaf Schuwer" userId="a245b1cf-2424-42cd-a89b-cc0576608b9c" providerId="ADAL" clId="{22AC6C6B-FF73-4D9E-A4C3-93FE2CF172D0}" dt="2018-11-01T14:37:29.817" v="212" actId="20577"/>
          <ac:spMkLst>
            <pc:docMk/>
            <pc:sldMk cId="3208070324" sldId="273"/>
            <ac:spMk id="2" creationId="{6A86A94E-7441-48F6-9327-2E690967E70C}"/>
          </ac:spMkLst>
        </pc:spChg>
        <pc:spChg chg="mod">
          <ac:chgData name="Olaf Schuwer" userId="a245b1cf-2424-42cd-a89b-cc0576608b9c" providerId="ADAL" clId="{22AC6C6B-FF73-4D9E-A4C3-93FE2CF172D0}" dt="2018-11-01T14:37:37.366" v="214" actId="27636"/>
          <ac:spMkLst>
            <pc:docMk/>
            <pc:sldMk cId="3208070324" sldId="273"/>
            <ac:spMk id="3" creationId="{5E009CA3-A8CD-4A0F-9B95-FA5B5ABB5A68}"/>
          </ac:spMkLst>
        </pc:spChg>
      </pc:sldChg>
      <pc:sldChg chg="modSp add">
        <pc:chgData name="Olaf Schuwer" userId="a245b1cf-2424-42cd-a89b-cc0576608b9c" providerId="ADAL" clId="{22AC6C6B-FF73-4D9E-A4C3-93FE2CF172D0}" dt="2018-11-01T14:42:10.336" v="264" actId="20577"/>
        <pc:sldMkLst>
          <pc:docMk/>
          <pc:sldMk cId="2488856102" sldId="274"/>
        </pc:sldMkLst>
        <pc:spChg chg="mod">
          <ac:chgData name="Olaf Schuwer" userId="a245b1cf-2424-42cd-a89b-cc0576608b9c" providerId="ADAL" clId="{22AC6C6B-FF73-4D9E-A4C3-93FE2CF172D0}" dt="2018-11-01T14:42:10.336" v="264" actId="20577"/>
          <ac:spMkLst>
            <pc:docMk/>
            <pc:sldMk cId="2488856102" sldId="274"/>
            <ac:spMk id="2" creationId="{E9DBF749-28A4-4228-B021-E958DD7DE192}"/>
          </ac:spMkLst>
        </pc:spChg>
        <pc:spChg chg="mod">
          <ac:chgData name="Olaf Schuwer" userId="a245b1cf-2424-42cd-a89b-cc0576608b9c" providerId="ADAL" clId="{22AC6C6B-FF73-4D9E-A4C3-93FE2CF172D0}" dt="2018-11-01T14:41:15.182" v="257" actId="5793"/>
          <ac:spMkLst>
            <pc:docMk/>
            <pc:sldMk cId="2488856102" sldId="274"/>
            <ac:spMk id="3" creationId="{0994F092-EA24-4646-9AC2-80A875FA2089}"/>
          </ac:spMkLst>
        </pc:spChg>
      </pc:sldChg>
      <pc:sldChg chg="modSp add">
        <pc:chgData name="Olaf Schuwer" userId="a245b1cf-2424-42cd-a89b-cc0576608b9c" providerId="ADAL" clId="{22AC6C6B-FF73-4D9E-A4C3-93FE2CF172D0}" dt="2018-11-01T14:42:16.790" v="276" actId="20577"/>
        <pc:sldMkLst>
          <pc:docMk/>
          <pc:sldMk cId="2252772037" sldId="275"/>
        </pc:sldMkLst>
        <pc:spChg chg="mod">
          <ac:chgData name="Olaf Schuwer" userId="a245b1cf-2424-42cd-a89b-cc0576608b9c" providerId="ADAL" clId="{22AC6C6B-FF73-4D9E-A4C3-93FE2CF172D0}" dt="2018-11-01T14:42:16.790" v="276" actId="20577"/>
          <ac:spMkLst>
            <pc:docMk/>
            <pc:sldMk cId="2252772037" sldId="275"/>
            <ac:spMk id="2" creationId="{D4ED4D42-D10A-4F02-80C9-9A93B295D0D6}"/>
          </ac:spMkLst>
        </pc:spChg>
        <pc:spChg chg="mod">
          <ac:chgData name="Olaf Schuwer" userId="a245b1cf-2424-42cd-a89b-cc0576608b9c" providerId="ADAL" clId="{22AC6C6B-FF73-4D9E-A4C3-93FE2CF172D0}" dt="2018-11-01T14:42:04.150" v="260"/>
          <ac:spMkLst>
            <pc:docMk/>
            <pc:sldMk cId="2252772037" sldId="275"/>
            <ac:spMk id="3" creationId="{4F47924D-AE21-4BB4-9B98-6BE41331B12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kom">
    <p:spTree>
      <p:nvGrpSpPr>
        <p:cNvPr id="1" name=""/>
        <p:cNvGrpSpPr/>
        <p:nvPr/>
      </p:nvGrpSpPr>
      <p:grpSpPr>
        <a:xfrm>
          <a:off x="0" y="0"/>
          <a:ext cx="0" cy="0"/>
          <a:chOff x="0" y="0"/>
          <a:chExt cx="0" cy="0"/>
        </a:xfrm>
      </p:grpSpPr>
      <p:sp>
        <p:nvSpPr>
          <p:cNvPr id="2" name="Rechthoek 1"/>
          <p:cNvSpPr/>
          <p:nvPr userDrawn="1"/>
        </p:nvSpPr>
        <p:spPr>
          <a:xfrm>
            <a:off x="0" y="0"/>
            <a:ext cx="9261734" cy="6977502"/>
          </a:xfrm>
          <a:prstGeom prst="rect">
            <a:avLst/>
          </a:prstGeom>
          <a:solidFill>
            <a:srgbClr val="436A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3" name="Afbeelding 2"/>
          <p:cNvPicPr>
            <a:picLocks noChangeAspect="1"/>
          </p:cNvPicPr>
          <p:nvPr userDrawn="1"/>
        </p:nvPicPr>
        <p:blipFill>
          <a:blip r:embed="rId2"/>
          <a:stretch>
            <a:fillRect/>
          </a:stretch>
        </p:blipFill>
        <p:spPr>
          <a:xfrm>
            <a:off x="1599462" y="1957435"/>
            <a:ext cx="5929412" cy="1440000"/>
          </a:xfrm>
          <a:prstGeom prst="rect">
            <a:avLst/>
          </a:prstGeom>
        </p:spPr>
      </p:pic>
    </p:spTree>
    <p:extLst>
      <p:ext uri="{BB962C8B-B14F-4D97-AF65-F5344CB8AC3E}">
        <p14:creationId xmlns:p14="http://schemas.microsoft.com/office/powerpoint/2010/main" val="265037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74B93B">
            <a:alpha val="59000"/>
          </a:srgbClr>
        </a:solidFill>
        <a:effectLst/>
      </p:bgPr>
    </p:bg>
    <p:spTree>
      <p:nvGrpSpPr>
        <p:cNvPr id="1" name=""/>
        <p:cNvGrpSpPr/>
        <p:nvPr/>
      </p:nvGrpSpPr>
      <p:grpSpPr>
        <a:xfrm>
          <a:off x="0" y="0"/>
          <a:ext cx="0" cy="0"/>
          <a:chOff x="0" y="0"/>
          <a:chExt cx="0" cy="0"/>
        </a:xfrm>
      </p:grpSpPr>
      <p:sp>
        <p:nvSpPr>
          <p:cNvPr id="8" name="Rechthoek 7"/>
          <p:cNvSpPr/>
          <p:nvPr userDrawn="1"/>
        </p:nvSpPr>
        <p:spPr>
          <a:xfrm>
            <a:off x="0" y="0"/>
            <a:ext cx="9261734" cy="697750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85800" y="4199430"/>
            <a:ext cx="7772400" cy="1470025"/>
          </a:xfrm>
        </p:spPr>
        <p:txBody>
          <a:bodyPr/>
          <a:lstStyle>
            <a:lvl1pPr algn="ctr">
              <a:defRPr>
                <a:solidFill>
                  <a:srgbClr val="37543B"/>
                </a:solidFill>
              </a:defRPr>
            </a:lvl1pPr>
          </a:lstStyle>
          <a:p>
            <a:r>
              <a:rPr lang="nl-NL"/>
              <a:t>Titelstijl van model bewerken</a:t>
            </a:r>
            <a:endParaRPr lang="nl-NL" dirty="0"/>
          </a:p>
        </p:txBody>
      </p:sp>
      <p:sp>
        <p:nvSpPr>
          <p:cNvPr id="4" name="Tijdelijke aanduiding voor datum 3"/>
          <p:cNvSpPr>
            <a:spLocks noGrp="1"/>
          </p:cNvSpPr>
          <p:nvPr>
            <p:ph type="dt" sz="half" idx="10"/>
          </p:nvPr>
        </p:nvSpPr>
        <p:spPr/>
        <p:txBody>
          <a:bodyPr/>
          <a:lstStyle/>
          <a:p>
            <a:fld id="{210D3F6C-7F55-C14F-87B6-523E2EA337ED}" type="datetimeFigureOut">
              <a:rPr lang="nl-NL" smtClean="0"/>
              <a:t>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086F12-0F97-D043-8235-E232321D606C}" type="slidenum">
              <a:rPr lang="nl-NL" smtClean="0"/>
              <a:t>‹nr.›</a:t>
            </a:fld>
            <a:endParaRPr lang="nl-NL"/>
          </a:p>
        </p:txBody>
      </p:sp>
      <p:pic>
        <p:nvPicPr>
          <p:cNvPr id="3" name="Afbeelding 2"/>
          <p:cNvPicPr>
            <a:picLocks noChangeAspect="1"/>
          </p:cNvPicPr>
          <p:nvPr userDrawn="1"/>
        </p:nvPicPr>
        <p:blipFill>
          <a:blip r:embed="rId2"/>
          <a:stretch>
            <a:fillRect/>
          </a:stretch>
        </p:blipFill>
        <p:spPr>
          <a:xfrm>
            <a:off x="1599469" y="1957250"/>
            <a:ext cx="5929412" cy="1440000"/>
          </a:xfrm>
          <a:prstGeom prst="rect">
            <a:avLst/>
          </a:prstGeom>
        </p:spPr>
      </p:pic>
    </p:spTree>
    <p:extLst>
      <p:ext uri="{BB962C8B-B14F-4D97-AF65-F5344CB8AC3E}">
        <p14:creationId xmlns:p14="http://schemas.microsoft.com/office/powerpoint/2010/main" val="129582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geme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210D3F6C-7F55-C14F-87B6-523E2EA337ED}" type="datetimeFigureOut">
              <a:rPr lang="nl-NL" smtClean="0"/>
              <a:pPr/>
              <a:t>2-11-2018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0086F12-0F97-D043-8235-E232321D606C}" type="slidenum">
              <a:rPr lang="nl-NL" smtClean="0"/>
              <a:pPr/>
              <a:t>‹nr.›</a:t>
            </a:fld>
            <a:endParaRPr lang="nl-NL"/>
          </a:p>
        </p:txBody>
      </p:sp>
      <p:sp>
        <p:nvSpPr>
          <p:cNvPr id="11" name="Tijdelijke aanduiding voor tekst 10"/>
          <p:cNvSpPr>
            <a:spLocks noGrp="1"/>
          </p:cNvSpPr>
          <p:nvPr>
            <p:ph type="body" sz="quarter" idx="13"/>
          </p:nvPr>
        </p:nvSpPr>
        <p:spPr>
          <a:xfrm>
            <a:off x="457200" y="1670050"/>
            <a:ext cx="8229600" cy="4479925"/>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73604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itgelicht - Quote">
    <p:spTree>
      <p:nvGrpSpPr>
        <p:cNvPr id="1" name=""/>
        <p:cNvGrpSpPr/>
        <p:nvPr/>
      </p:nvGrpSpPr>
      <p:grpSpPr>
        <a:xfrm>
          <a:off x="0" y="0"/>
          <a:ext cx="0" cy="0"/>
          <a:chOff x="0" y="0"/>
          <a:chExt cx="0" cy="0"/>
        </a:xfrm>
      </p:grpSpPr>
      <p:sp>
        <p:nvSpPr>
          <p:cNvPr id="9" name="Rechthoek 8"/>
          <p:cNvSpPr/>
          <p:nvPr userDrawn="1"/>
        </p:nvSpPr>
        <p:spPr>
          <a:xfrm>
            <a:off x="-538551" y="-72572"/>
            <a:ext cx="9827694" cy="5950857"/>
          </a:xfrm>
          <a:prstGeom prst="rect">
            <a:avLst/>
          </a:prstGeom>
          <a:solidFill>
            <a:srgbClr val="446A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datum 3"/>
          <p:cNvSpPr>
            <a:spLocks noGrp="1"/>
          </p:cNvSpPr>
          <p:nvPr>
            <p:ph type="dt" sz="half" idx="10"/>
          </p:nvPr>
        </p:nvSpPr>
        <p:spPr/>
        <p:txBody>
          <a:bodyPr/>
          <a:lstStyle/>
          <a:p>
            <a:fld id="{210D3F6C-7F55-C14F-87B6-523E2EA337ED}" type="datetimeFigureOut">
              <a:rPr lang="nl-NL" smtClean="0"/>
              <a:t>2-11-2018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0086F12-0F97-D043-8235-E232321D606C}" type="slidenum">
              <a:rPr lang="nl-NL" smtClean="0"/>
              <a:t>‹nr.›</a:t>
            </a:fld>
            <a:endParaRPr lang="nl-NL"/>
          </a:p>
        </p:txBody>
      </p:sp>
      <p:pic>
        <p:nvPicPr>
          <p:cNvPr id="8" name="Afbeelding 7"/>
          <p:cNvPicPr>
            <a:picLocks noChangeAspect="1"/>
          </p:cNvPicPr>
          <p:nvPr userDrawn="1"/>
        </p:nvPicPr>
        <p:blipFill>
          <a:blip r:embed="rId2"/>
          <a:stretch>
            <a:fillRect/>
          </a:stretch>
        </p:blipFill>
        <p:spPr>
          <a:xfrm>
            <a:off x="-538551" y="4105275"/>
            <a:ext cx="9827694" cy="2616200"/>
          </a:xfrm>
          <a:prstGeom prst="rect">
            <a:avLst/>
          </a:prstGeom>
        </p:spPr>
      </p:pic>
      <p:sp>
        <p:nvSpPr>
          <p:cNvPr id="11" name="Tijdelijke aanduiding voor tekst 10"/>
          <p:cNvSpPr>
            <a:spLocks noGrp="1"/>
          </p:cNvSpPr>
          <p:nvPr>
            <p:ph type="body" sz="quarter" idx="13"/>
          </p:nvPr>
        </p:nvSpPr>
        <p:spPr>
          <a:xfrm>
            <a:off x="457200" y="570757"/>
            <a:ext cx="8229600" cy="4685456"/>
          </a:xfrm>
        </p:spPr>
        <p:txBody>
          <a:bodyPr anchor="ctr"/>
          <a:lstStyle>
            <a:lvl1pPr marL="0" indent="0" algn="ctr">
              <a:buNone/>
              <a:defRPr>
                <a:solidFill>
                  <a:schemeClr val="tx1"/>
                </a:solidFill>
              </a:defRPr>
            </a:lvl1pPr>
          </a:lstStyle>
          <a:p>
            <a:pPr lvl="0"/>
            <a:r>
              <a:rPr lang="nl-NL"/>
              <a:t>Klik om de tekststijl van het model te bewerken</a:t>
            </a:r>
          </a:p>
        </p:txBody>
      </p:sp>
    </p:spTree>
    <p:extLst>
      <p:ext uri="{BB962C8B-B14F-4D97-AF65-F5344CB8AC3E}">
        <p14:creationId xmlns:p14="http://schemas.microsoft.com/office/powerpoint/2010/main" val="3058622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ragen">
    <p:spTree>
      <p:nvGrpSpPr>
        <p:cNvPr id="1" name=""/>
        <p:cNvGrpSpPr/>
        <p:nvPr/>
      </p:nvGrpSpPr>
      <p:grpSpPr>
        <a:xfrm>
          <a:off x="0" y="0"/>
          <a:ext cx="0" cy="0"/>
          <a:chOff x="0" y="0"/>
          <a:chExt cx="0" cy="0"/>
        </a:xfrm>
      </p:grpSpPr>
      <p:sp>
        <p:nvSpPr>
          <p:cNvPr id="2" name="Rechthoek 1"/>
          <p:cNvSpPr/>
          <p:nvPr userDrawn="1"/>
        </p:nvSpPr>
        <p:spPr>
          <a:xfrm>
            <a:off x="0" y="0"/>
            <a:ext cx="9158271" cy="6872269"/>
          </a:xfrm>
          <a:prstGeom prst="rect">
            <a:avLst/>
          </a:prstGeom>
          <a:solidFill>
            <a:srgbClr val="446A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kstvak 2"/>
          <p:cNvSpPr txBox="1"/>
          <p:nvPr userDrawn="1"/>
        </p:nvSpPr>
        <p:spPr>
          <a:xfrm>
            <a:off x="2854158" y="-256845"/>
            <a:ext cx="3439257" cy="6447919"/>
          </a:xfrm>
          <a:prstGeom prst="rect">
            <a:avLst/>
          </a:prstGeom>
          <a:noFill/>
        </p:spPr>
        <p:txBody>
          <a:bodyPr wrap="square" rtlCol="0">
            <a:spAutoFit/>
          </a:bodyPr>
          <a:lstStyle/>
          <a:p>
            <a:pPr algn="ctr"/>
            <a:r>
              <a:rPr lang="nl-NL" sz="41300" b="1" dirty="0">
                <a:latin typeface="Avenir Black"/>
                <a:cs typeface="Avenir Black"/>
              </a:rPr>
              <a:t>?</a:t>
            </a:r>
          </a:p>
        </p:txBody>
      </p:sp>
      <p:sp>
        <p:nvSpPr>
          <p:cNvPr id="4" name="Rechthoek 3"/>
          <p:cNvSpPr/>
          <p:nvPr userDrawn="1"/>
        </p:nvSpPr>
        <p:spPr>
          <a:xfrm>
            <a:off x="3567694" y="3914776"/>
            <a:ext cx="2140617" cy="1336190"/>
          </a:xfrm>
          <a:prstGeom prst="rect">
            <a:avLst/>
          </a:prstGeom>
          <a:solidFill>
            <a:srgbClr val="446A4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a:alphaModFix/>
          </a:blip>
          <a:stretch>
            <a:fillRect/>
          </a:stretch>
        </p:blipFill>
        <p:spPr>
          <a:xfrm>
            <a:off x="4052898" y="4257231"/>
            <a:ext cx="1220733" cy="808238"/>
          </a:xfrm>
          <a:prstGeom prst="rect">
            <a:avLst/>
          </a:prstGeom>
        </p:spPr>
      </p:pic>
    </p:spTree>
    <p:extLst>
      <p:ext uri="{BB962C8B-B14F-4D97-AF65-F5344CB8AC3E}">
        <p14:creationId xmlns:p14="http://schemas.microsoft.com/office/powerpoint/2010/main" val="1918967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4B93B">
            <a:alpha val="15000"/>
          </a:srgbClr>
        </a:solidFill>
        <a:effectLst/>
      </p:bgPr>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74B93B"/>
                </a:solidFill>
              </a:defRPr>
            </a:lvl1pPr>
          </a:lstStyle>
          <a:p>
            <a:fld id="{210D3F6C-7F55-C14F-87B6-523E2EA337ED}" type="datetimeFigureOut">
              <a:rPr lang="nl-NL" smtClean="0"/>
              <a:pPr/>
              <a:t>2-11-2018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pic>
        <p:nvPicPr>
          <p:cNvPr id="8" name="Afbeelding 7"/>
          <p:cNvPicPr>
            <a:picLocks noChangeAspect="1"/>
          </p:cNvPicPr>
          <p:nvPr/>
        </p:nvPicPr>
        <p:blipFill>
          <a:blip r:embed="rId7">
            <a:alphaModFix amt="88000"/>
          </a:blip>
          <a:stretch>
            <a:fillRect/>
          </a:stretch>
        </p:blipFill>
        <p:spPr>
          <a:xfrm>
            <a:off x="-1292680" y="-272145"/>
            <a:ext cx="7404100" cy="4902200"/>
          </a:xfrm>
          <a:prstGeom prst="rect">
            <a:avLst/>
          </a:prstGeom>
        </p:spPr>
      </p:pic>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74B93B"/>
                </a:solidFill>
              </a:defRPr>
            </a:lvl1pPr>
          </a:lstStyle>
          <a:p>
            <a:fld id="{E0086F12-0F97-D043-8235-E232321D606C}" type="slidenum">
              <a:rPr lang="nl-NL" smtClean="0"/>
              <a:pPr/>
              <a:t>‹nr.›</a:t>
            </a:fld>
            <a:endParaRPr lang="nl-NL"/>
          </a:p>
        </p:txBody>
      </p:sp>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Titelstijl van model bewerken</a:t>
            </a:r>
          </a:p>
        </p:txBody>
      </p:sp>
      <p:sp>
        <p:nvSpPr>
          <p:cNvPr id="7" name="Tijdelijke aanduiding voor tekst 6"/>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0449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6" r:id="rId3"/>
    <p:sldLayoutId id="2147483665" r:id="rId4"/>
    <p:sldLayoutId id="2147483667" r:id="rId5"/>
  </p:sldLayoutIdLst>
  <p:txStyles>
    <p:titleStyle>
      <a:lvl1pPr algn="l" defTabSz="457200" rtl="0" eaLnBrk="1" latinLnBrk="0" hangingPunct="1">
        <a:spcBef>
          <a:spcPct val="0"/>
        </a:spcBef>
        <a:buNone/>
        <a:defRPr sz="3600" b="1" kern="1200">
          <a:solidFill>
            <a:srgbClr val="446A4B"/>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375D4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375D40"/>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375D40"/>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375D40"/>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375D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0256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F556C90-2B14-449A-A7B3-73928446181D}"/>
              </a:ext>
            </a:extLst>
          </p:cNvPr>
          <p:cNvSpPr>
            <a:spLocks noGrp="1"/>
          </p:cNvSpPr>
          <p:nvPr>
            <p:ph type="title"/>
          </p:nvPr>
        </p:nvSpPr>
        <p:spPr/>
        <p:txBody>
          <a:bodyPr/>
          <a:lstStyle/>
          <a:p>
            <a:r>
              <a:rPr lang="nl-NL" dirty="0"/>
              <a:t>Vervolg (4)</a:t>
            </a:r>
          </a:p>
        </p:txBody>
      </p:sp>
      <p:sp>
        <p:nvSpPr>
          <p:cNvPr id="3" name="Tijdelijke aanduiding voor tekst 2">
            <a:extLst>
              <a:ext uri="{FF2B5EF4-FFF2-40B4-BE49-F238E27FC236}">
                <a16:creationId xmlns="" xmlns:a16="http://schemas.microsoft.com/office/drawing/2014/main" id="{6CD39D72-AAD0-4203-9917-B744ED999D77}"/>
              </a:ext>
            </a:extLst>
          </p:cNvPr>
          <p:cNvSpPr>
            <a:spLocks noGrp="1"/>
          </p:cNvSpPr>
          <p:nvPr>
            <p:ph type="body" sz="quarter" idx="13"/>
          </p:nvPr>
        </p:nvSpPr>
        <p:spPr/>
        <p:txBody>
          <a:bodyPr>
            <a:normAutofit fontScale="92500" lnSpcReduction="10000"/>
          </a:bodyPr>
          <a:lstStyle/>
          <a:p>
            <a:pPr marL="0" indent="0">
              <a:buNone/>
            </a:pPr>
            <a:r>
              <a:rPr lang="nl-NL" dirty="0"/>
              <a:t>Anders dan de rechtbank, is de Afdeling van oordeel dat het college met het voorgaande de daadwerkelijke verzending van de brief van 18 april 2016 aan [appellant] niet aannemelijk heeft gemaakt. Dat op 18 april 2016 het hiervoor onder 1 genoemde emailbericht aan [appellant] is verzonden, leidt de Afdeling niet tot een ander oordeel, evenmin als de omstandigheid dat het college het besluit tot verlenging van de beslistermijn heeft bekendgemaakt in de </a:t>
            </a:r>
            <a:r>
              <a:rPr lang="nl-NL" dirty="0" err="1"/>
              <a:t>Moerdijkse</a:t>
            </a:r>
            <a:r>
              <a:rPr lang="nl-NL" dirty="0"/>
              <a:t> Bode van 27 april 2016. Die omstandigheden zeggen op zichzelf niets over de verzending van de brief van 18 april 2016 aan [appellant].</a:t>
            </a:r>
          </a:p>
        </p:txBody>
      </p:sp>
    </p:spTree>
    <p:extLst>
      <p:ext uri="{BB962C8B-B14F-4D97-AF65-F5344CB8AC3E}">
        <p14:creationId xmlns:p14="http://schemas.microsoft.com/office/powerpoint/2010/main" val="294181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C7905FA-DD38-4ABF-A45D-04B5BB5795CD}"/>
              </a:ext>
            </a:extLst>
          </p:cNvPr>
          <p:cNvSpPr>
            <a:spLocks noGrp="1"/>
          </p:cNvSpPr>
          <p:nvPr>
            <p:ph type="title"/>
          </p:nvPr>
        </p:nvSpPr>
        <p:spPr/>
        <p:txBody>
          <a:bodyPr/>
          <a:lstStyle/>
          <a:p>
            <a:r>
              <a:rPr lang="nl-NL" dirty="0"/>
              <a:t>Vervolg (5)</a:t>
            </a:r>
          </a:p>
        </p:txBody>
      </p:sp>
      <p:sp>
        <p:nvSpPr>
          <p:cNvPr id="3" name="Tijdelijke aanduiding voor tekst 2">
            <a:extLst>
              <a:ext uri="{FF2B5EF4-FFF2-40B4-BE49-F238E27FC236}">
                <a16:creationId xmlns="" xmlns:a16="http://schemas.microsoft.com/office/drawing/2014/main" id="{D842E518-0ED5-4773-A77C-FB8E0E70A37A}"/>
              </a:ext>
            </a:extLst>
          </p:cNvPr>
          <p:cNvSpPr>
            <a:spLocks noGrp="1"/>
          </p:cNvSpPr>
          <p:nvPr>
            <p:ph type="body" sz="quarter" idx="13"/>
          </p:nvPr>
        </p:nvSpPr>
        <p:spPr/>
        <p:txBody>
          <a:bodyPr>
            <a:normAutofit fontScale="77500" lnSpcReduction="20000"/>
          </a:bodyPr>
          <a:lstStyle/>
          <a:p>
            <a:pPr marL="0" indent="0">
              <a:buNone/>
            </a:pPr>
            <a:r>
              <a:rPr lang="nl-NL" dirty="0"/>
              <a:t>Nu de tijdige verzending van het besluit van 18 april 2016 niet aannemelijk is gemaakt, is de conclusie dat het college de beslistermijn niet tijdig heeft verlengd en niet binnen de voor de reguliere procedure geldende beslistermijn op de aanvraag heeft besloten.</a:t>
            </a:r>
          </a:p>
          <a:p>
            <a:pPr marL="0" indent="0">
              <a:buNone/>
            </a:pPr>
            <a:endParaRPr lang="nl-NL" dirty="0"/>
          </a:p>
          <a:p>
            <a:pPr marL="0" indent="0">
              <a:buNone/>
            </a:pPr>
            <a:r>
              <a:rPr lang="nl-NL" dirty="0"/>
              <a:t>Gelet op artikel 3.9, derde lid, van de </a:t>
            </a:r>
            <a:r>
              <a:rPr lang="nl-NL" dirty="0" err="1"/>
              <a:t>Wabo</a:t>
            </a:r>
            <a:r>
              <a:rPr lang="nl-NL" dirty="0"/>
              <a:t> gelezen in verbinding met artikel 4:20b, eerste lid, van de </a:t>
            </a:r>
            <a:r>
              <a:rPr lang="nl-NL" dirty="0" err="1"/>
              <a:t>Awb</a:t>
            </a:r>
            <a:r>
              <a:rPr lang="nl-NL" dirty="0"/>
              <a:t> is de aangevraagde omgevingsvergunning aldus van rechtswege verleend. Het college heeft deze beschikking ten onrechte niet overeenkomstig artikel 4:20c, eerste lid, van de </a:t>
            </a:r>
            <a:r>
              <a:rPr lang="nl-NL" dirty="0" err="1"/>
              <a:t>Awb</a:t>
            </a:r>
            <a:r>
              <a:rPr lang="nl-NL" dirty="0"/>
              <a:t> bekendgemaakt.</a:t>
            </a:r>
          </a:p>
          <a:p>
            <a:pPr marL="0" indent="0">
              <a:buNone/>
            </a:pPr>
            <a:endParaRPr lang="nl-NL" dirty="0"/>
          </a:p>
          <a:p>
            <a:pPr marL="0" indent="0">
              <a:buNone/>
            </a:pPr>
            <a:r>
              <a:rPr lang="nl-NL" dirty="0"/>
              <a:t>2K proceskosten plus </a:t>
            </a:r>
            <a:r>
              <a:rPr lang="nl-NL" dirty="0" smtClean="0"/>
              <a:t>vergoeding griffierecht</a:t>
            </a:r>
          </a:p>
          <a:p>
            <a:pPr marL="0" indent="0">
              <a:buNone/>
            </a:pPr>
            <a:r>
              <a:rPr lang="nl-NL" dirty="0" smtClean="0"/>
              <a:t>Zie ook: </a:t>
            </a:r>
            <a:r>
              <a:rPr lang="nl-NL" dirty="0"/>
              <a:t>ECLI:NL:RVS:2018:2286</a:t>
            </a:r>
          </a:p>
          <a:p>
            <a:pPr marL="0" indent="0">
              <a:buNone/>
            </a:pPr>
            <a:endParaRPr lang="nl-NL" dirty="0"/>
          </a:p>
        </p:txBody>
      </p:sp>
    </p:spTree>
    <p:extLst>
      <p:ext uri="{BB962C8B-B14F-4D97-AF65-F5344CB8AC3E}">
        <p14:creationId xmlns:p14="http://schemas.microsoft.com/office/powerpoint/2010/main" val="1373679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Over verjaring </a:t>
            </a:r>
            <a:r>
              <a:rPr lang="nl-NL" dirty="0" smtClean="0"/>
              <a:t>van de bevoegdheid tot invordering gesproken</a:t>
            </a:r>
            <a:endParaRPr lang="nl-NL" dirty="0"/>
          </a:p>
        </p:txBody>
      </p:sp>
      <p:sp>
        <p:nvSpPr>
          <p:cNvPr id="3" name="Tijdelijke aanduiding voor tekst 2"/>
          <p:cNvSpPr>
            <a:spLocks noGrp="1"/>
          </p:cNvSpPr>
          <p:nvPr>
            <p:ph type="body" sz="quarter" idx="13"/>
          </p:nvPr>
        </p:nvSpPr>
        <p:spPr/>
        <p:txBody>
          <a:bodyPr>
            <a:normAutofit fontScale="92500" lnSpcReduction="10000"/>
          </a:bodyPr>
          <a:lstStyle/>
          <a:p>
            <a:pPr marL="0" indent="0">
              <a:buNone/>
            </a:pPr>
            <a:r>
              <a:rPr lang="nl-NL" dirty="0"/>
              <a:t>ECLI:NL:RVS:2018:3467</a:t>
            </a:r>
          </a:p>
          <a:p>
            <a:pPr marL="0" indent="0">
              <a:buNone/>
            </a:pPr>
            <a:r>
              <a:rPr lang="nl-NL" dirty="0" smtClean="0"/>
              <a:t>Bij </a:t>
            </a:r>
            <a:r>
              <a:rPr lang="nl-NL" dirty="0"/>
              <a:t>het besluit van 29 april 2016 heeft het college (..) onder oplegging van een last onder (?) dwangsom van € 15.000,00 ineens per recreatiewoning gelast om de permanente bewoning van de recreatiewoning te laten beëindigen en beëindigd te laten houden. De begunstigingstermijn is vastgesteld op zes maanden na de verzenddatum van het besluit.</a:t>
            </a:r>
          </a:p>
          <a:p>
            <a:pPr marL="0" indent="0">
              <a:buNone/>
            </a:pPr>
            <a:r>
              <a:rPr lang="nl-NL" dirty="0"/>
              <a:t>Bij besluit van 27 maart 2018 heeft het college bij [appellante A] en [appellante B] een bedrag van € 30.000,00 aan dwangsommen ingevorderd.</a:t>
            </a:r>
          </a:p>
        </p:txBody>
      </p:sp>
    </p:spTree>
    <p:extLst>
      <p:ext uri="{BB962C8B-B14F-4D97-AF65-F5344CB8AC3E}">
        <p14:creationId xmlns:p14="http://schemas.microsoft.com/office/powerpoint/2010/main" val="324202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9DBF749-28A4-4228-B021-E958DD7DE192}"/>
              </a:ext>
            </a:extLst>
          </p:cNvPr>
          <p:cNvSpPr>
            <a:spLocks noGrp="1"/>
          </p:cNvSpPr>
          <p:nvPr>
            <p:ph type="title"/>
          </p:nvPr>
        </p:nvSpPr>
        <p:spPr/>
        <p:txBody>
          <a:bodyPr/>
          <a:lstStyle/>
          <a:p>
            <a:r>
              <a:rPr lang="nl-NL" dirty="0"/>
              <a:t>Vervolg (1) </a:t>
            </a:r>
          </a:p>
        </p:txBody>
      </p:sp>
      <p:sp>
        <p:nvSpPr>
          <p:cNvPr id="3" name="Tijdelijke aanduiding voor tekst 2">
            <a:extLst>
              <a:ext uri="{FF2B5EF4-FFF2-40B4-BE49-F238E27FC236}">
                <a16:creationId xmlns="" xmlns:a16="http://schemas.microsoft.com/office/drawing/2014/main" id="{0994F092-EA24-4646-9AC2-80A875FA2089}"/>
              </a:ext>
            </a:extLst>
          </p:cNvPr>
          <p:cNvSpPr>
            <a:spLocks noGrp="1"/>
          </p:cNvSpPr>
          <p:nvPr>
            <p:ph type="body" sz="quarter" idx="13"/>
          </p:nvPr>
        </p:nvSpPr>
        <p:spPr/>
        <p:txBody>
          <a:bodyPr/>
          <a:lstStyle/>
          <a:p>
            <a:pPr marL="0" indent="0">
              <a:buNone/>
            </a:pPr>
            <a:r>
              <a:rPr lang="nl-NL" dirty="0"/>
              <a:t>Op 14 augustus 2017 heeft het college geconstateerd dat de recreatiewoning [locatie 1] nog steeds permanent werd bewoond door [persoon B] en op 15 februari 2018 heeft het college geconstateerd dat de recreatiewoning [locatie 2] nog steeds permanent werd bewoond door [persoon C].</a:t>
            </a:r>
          </a:p>
          <a:p>
            <a:pPr marL="0" indent="0">
              <a:buNone/>
            </a:pPr>
            <a:r>
              <a:rPr lang="nl-NL" dirty="0"/>
              <a:t>Het college stelt zich op het standpunt dat op 14 augustus 2017 en op 15 februari 2018 een dwangsom is verbeurd.</a:t>
            </a:r>
          </a:p>
          <a:p>
            <a:pPr marL="0" indent="0">
              <a:buNone/>
            </a:pPr>
            <a:endParaRPr lang="nl-NL" dirty="0"/>
          </a:p>
        </p:txBody>
      </p:sp>
    </p:spTree>
    <p:extLst>
      <p:ext uri="{BB962C8B-B14F-4D97-AF65-F5344CB8AC3E}">
        <p14:creationId xmlns:p14="http://schemas.microsoft.com/office/powerpoint/2010/main" val="2488856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4ED4D42-D10A-4F02-80C9-9A93B295D0D6}"/>
              </a:ext>
            </a:extLst>
          </p:cNvPr>
          <p:cNvSpPr>
            <a:spLocks noGrp="1"/>
          </p:cNvSpPr>
          <p:nvPr>
            <p:ph type="title"/>
          </p:nvPr>
        </p:nvSpPr>
        <p:spPr/>
        <p:txBody>
          <a:bodyPr/>
          <a:lstStyle/>
          <a:p>
            <a:r>
              <a:rPr lang="nl-NL" dirty="0"/>
              <a:t>Vervolg (2)</a:t>
            </a:r>
          </a:p>
        </p:txBody>
      </p:sp>
      <p:sp>
        <p:nvSpPr>
          <p:cNvPr id="3" name="Tijdelijke aanduiding voor tekst 2">
            <a:extLst>
              <a:ext uri="{FF2B5EF4-FFF2-40B4-BE49-F238E27FC236}">
                <a16:creationId xmlns="" xmlns:a16="http://schemas.microsoft.com/office/drawing/2014/main" id="{4F47924D-AE21-4BB4-9B98-6BE41331B12A}"/>
              </a:ext>
            </a:extLst>
          </p:cNvPr>
          <p:cNvSpPr>
            <a:spLocks noGrp="1"/>
          </p:cNvSpPr>
          <p:nvPr>
            <p:ph type="body" sz="quarter" idx="13"/>
          </p:nvPr>
        </p:nvSpPr>
        <p:spPr/>
        <p:txBody>
          <a:bodyPr/>
          <a:lstStyle/>
          <a:p>
            <a:pPr marL="0" indent="0">
              <a:buNone/>
            </a:pPr>
            <a:r>
              <a:rPr lang="nl-NL" dirty="0"/>
              <a:t>Op grond van artikel 5:35 van de Algemene wet bestuursrecht verjaart de bevoegdheid tot invordering van een verbeurde dwangsom door verloop van een jaar na de dag waarop zij is verbeurd. Dit betekent dat de bevoegdheid tot invordering van de verbeurde dwangsommen is verjaard op 31 oktober 2017.</a:t>
            </a:r>
          </a:p>
        </p:txBody>
      </p:sp>
    </p:spTree>
    <p:extLst>
      <p:ext uri="{BB962C8B-B14F-4D97-AF65-F5344CB8AC3E}">
        <p14:creationId xmlns:p14="http://schemas.microsoft.com/office/powerpoint/2010/main" val="2252772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Heeft die klagende buurman recht op een beschikking?</a:t>
            </a:r>
          </a:p>
        </p:txBody>
      </p:sp>
      <p:sp>
        <p:nvSpPr>
          <p:cNvPr id="3" name="Tijdelijke aanduiding voor tekst 2"/>
          <p:cNvSpPr>
            <a:spLocks noGrp="1"/>
          </p:cNvSpPr>
          <p:nvPr>
            <p:ph type="body" sz="quarter" idx="13"/>
          </p:nvPr>
        </p:nvSpPr>
        <p:spPr/>
        <p:txBody>
          <a:bodyPr>
            <a:normAutofit fontScale="85000" lnSpcReduction="20000"/>
          </a:bodyPr>
          <a:lstStyle/>
          <a:p>
            <a:pPr marL="0" indent="0">
              <a:buNone/>
            </a:pPr>
            <a:r>
              <a:rPr lang="nl-NL" dirty="0"/>
              <a:t>ECLI:NL:RVS: 2018:3273</a:t>
            </a:r>
          </a:p>
          <a:p>
            <a:pPr marL="0" indent="0">
              <a:buNone/>
            </a:pPr>
            <a:r>
              <a:rPr lang="nl-NL" dirty="0"/>
              <a:t>Wanneer een belanghebbende verzoekt om handhaving moet ervan worden uitgegaan dat hij een besluit tot oplegging van een last onder dwangsom of bestuursdwang wenst. </a:t>
            </a:r>
            <a:endParaRPr lang="nl-NL" dirty="0" smtClean="0"/>
          </a:p>
          <a:p>
            <a:pPr marL="0" indent="0">
              <a:buNone/>
            </a:pPr>
            <a:r>
              <a:rPr lang="nl-NL" dirty="0" smtClean="0"/>
              <a:t>Dat </a:t>
            </a:r>
            <a:r>
              <a:rPr lang="nl-NL" dirty="0"/>
              <a:t>het college een handhavingsbeleid heeft, waarbij als eerste stap een niet op rechtsgevolg gerichte vooraankondiging wordt verstuurd en pas later eventueel een last onder dwangsom of bestuursdwang volgt, betekent, anders dan het college naar de Afdeling begrijpt stelt, niet dat het verzoek om handhaving van [wederpartij A] en [wederpartij B] zo moet worden opgevat, dat zij slechts hebben verzocht om het verrichten van een controle.</a:t>
            </a:r>
          </a:p>
          <a:p>
            <a:endParaRPr lang="nl-NL" dirty="0"/>
          </a:p>
        </p:txBody>
      </p:sp>
    </p:spTree>
    <p:extLst>
      <p:ext uri="{BB962C8B-B14F-4D97-AF65-F5344CB8AC3E}">
        <p14:creationId xmlns:p14="http://schemas.microsoft.com/office/powerpoint/2010/main" val="749297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Vervolg: bloody </a:t>
            </a:r>
            <a:r>
              <a:rPr lang="nl-NL" dirty="0" err="1"/>
              <a:t>shame</a:t>
            </a:r>
            <a:r>
              <a:rPr lang="nl-NL" dirty="0"/>
              <a:t> </a:t>
            </a:r>
          </a:p>
        </p:txBody>
      </p:sp>
      <p:sp>
        <p:nvSpPr>
          <p:cNvPr id="3" name="Tijdelijke aanduiding voor tekst 2"/>
          <p:cNvSpPr>
            <a:spLocks noGrp="1"/>
          </p:cNvSpPr>
          <p:nvPr>
            <p:ph type="body" sz="quarter" idx="13"/>
          </p:nvPr>
        </p:nvSpPr>
        <p:spPr/>
        <p:txBody>
          <a:bodyPr>
            <a:normAutofit fontScale="70000" lnSpcReduction="20000"/>
          </a:bodyPr>
          <a:lstStyle/>
          <a:p>
            <a:pPr marL="0" indent="0">
              <a:buNone/>
            </a:pPr>
            <a:r>
              <a:rPr lang="nl-NL" dirty="0"/>
              <a:t>Nadat bij een eerste controle een overtreding is vastgesteld, wordt volgens de Nota in overleg met de overtreder een redelijke termijn vastgesteld om de overtreding te beëindigen. Die termijn wordt in een vooraankondiging neergelegd (stap 1). </a:t>
            </a:r>
            <a:endParaRPr lang="nl-NL" dirty="0" smtClean="0"/>
          </a:p>
          <a:p>
            <a:pPr marL="0" indent="0">
              <a:buNone/>
            </a:pPr>
            <a:r>
              <a:rPr lang="nl-NL" dirty="0" smtClean="0"/>
              <a:t>Na </a:t>
            </a:r>
            <a:r>
              <a:rPr lang="nl-NL" dirty="0"/>
              <a:t>een </a:t>
            </a:r>
            <a:r>
              <a:rPr lang="nl-NL" dirty="0" err="1"/>
              <a:t>hercontrole</a:t>
            </a:r>
            <a:r>
              <a:rPr lang="nl-NL" dirty="0"/>
              <a:t> volgt, als daarbij wordt vastgesteld dat de overtreding nog steeds bestaat, een voornemen tot oplegging van een last onder dwangsom of bestuursdwang verstuurd (stap 2). </a:t>
            </a:r>
            <a:endParaRPr lang="nl-NL" dirty="0" smtClean="0"/>
          </a:p>
          <a:p>
            <a:pPr marL="0" indent="0">
              <a:buNone/>
            </a:pPr>
            <a:r>
              <a:rPr lang="nl-NL" dirty="0" smtClean="0"/>
              <a:t>Deze </a:t>
            </a:r>
            <a:r>
              <a:rPr lang="nl-NL" dirty="0"/>
              <a:t>stap is niet alleen bedoeld om de overtreder de mogelijkheid te bieden om een zienswijze te geven op het voornemen, maar ook om hem wederom een mogelijkheid te bieden om de overtreding te beëindigen en zo een last onder dwangsom of bestuursdwang te voorkomen. </a:t>
            </a:r>
            <a:endParaRPr lang="nl-NL" dirty="0" smtClean="0"/>
          </a:p>
          <a:p>
            <a:pPr marL="0" indent="0">
              <a:buNone/>
            </a:pPr>
            <a:r>
              <a:rPr lang="nl-NL" dirty="0" smtClean="0"/>
              <a:t>Stap </a:t>
            </a:r>
            <a:r>
              <a:rPr lang="nl-NL" dirty="0"/>
              <a:t>3, het opleggen van een last, vindt blijkens het stappenplan en stroomschema namelijk pas plaats als na een tweede </a:t>
            </a:r>
            <a:r>
              <a:rPr lang="nl-NL" dirty="0" err="1"/>
              <a:t>hercontrole</a:t>
            </a:r>
            <a:r>
              <a:rPr lang="nl-NL" dirty="0"/>
              <a:t> wordt vastgesteld dat de overtreding nog steeds niet is beëindigd. </a:t>
            </a:r>
          </a:p>
        </p:txBody>
      </p:sp>
    </p:spTree>
    <p:extLst>
      <p:ext uri="{BB962C8B-B14F-4D97-AF65-F5344CB8AC3E}">
        <p14:creationId xmlns:p14="http://schemas.microsoft.com/office/powerpoint/2010/main" val="119879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Stakende stemmen (2x), dus geen ontwerp-</a:t>
            </a:r>
            <a:r>
              <a:rPr lang="nl-NL" dirty="0" err="1"/>
              <a:t>vvgb</a:t>
            </a:r>
            <a:r>
              <a:rPr lang="nl-NL" dirty="0"/>
              <a:t>: wat nu?</a:t>
            </a:r>
          </a:p>
        </p:txBody>
      </p:sp>
      <p:sp>
        <p:nvSpPr>
          <p:cNvPr id="3" name="Tijdelijke aanduiding voor tekst 2"/>
          <p:cNvSpPr>
            <a:spLocks noGrp="1"/>
          </p:cNvSpPr>
          <p:nvPr>
            <p:ph type="body" sz="quarter" idx="13"/>
          </p:nvPr>
        </p:nvSpPr>
        <p:spPr/>
        <p:txBody>
          <a:bodyPr>
            <a:normAutofit fontScale="92500" lnSpcReduction="10000"/>
          </a:bodyPr>
          <a:lstStyle/>
          <a:p>
            <a:r>
              <a:rPr lang="nl-NL" dirty="0"/>
              <a:t>32 lid 4 Gemeentewet: 2 x staken = voorstel niet aangenomen </a:t>
            </a:r>
          </a:p>
          <a:p>
            <a:r>
              <a:rPr lang="nl-NL" dirty="0"/>
              <a:t>Niet hetzelfde als verworpen/geweigerd</a:t>
            </a:r>
          </a:p>
          <a:p>
            <a:r>
              <a:rPr lang="nl-NL" dirty="0"/>
              <a:t>3.11 lid 3 </a:t>
            </a:r>
            <a:r>
              <a:rPr lang="nl-NL" dirty="0" err="1"/>
              <a:t>Wabo</a:t>
            </a:r>
            <a:r>
              <a:rPr lang="nl-NL" dirty="0"/>
              <a:t>: zienswijzen richten zich ook op ontwerp van de verklaring</a:t>
            </a:r>
          </a:p>
          <a:p>
            <a:r>
              <a:rPr lang="nl-NL" dirty="0" err="1"/>
              <a:t>Vvgb</a:t>
            </a:r>
            <a:r>
              <a:rPr lang="nl-NL" dirty="0"/>
              <a:t> kan positief zijn, maar ook negatief</a:t>
            </a:r>
          </a:p>
          <a:p>
            <a:r>
              <a:rPr lang="nl-NL" dirty="0"/>
              <a:t>Indien negatief: </a:t>
            </a:r>
            <a:r>
              <a:rPr lang="nl-NL" dirty="0" err="1"/>
              <a:t>vvgb</a:t>
            </a:r>
            <a:r>
              <a:rPr lang="nl-NL" dirty="0"/>
              <a:t> geweigerd: wie denkt aan deugdelijke motivering</a:t>
            </a:r>
            <a:r>
              <a:rPr lang="nl-NL" dirty="0" smtClean="0"/>
              <a:t>?</a:t>
            </a:r>
          </a:p>
          <a:p>
            <a:pPr lvl="1"/>
            <a:r>
              <a:rPr lang="nl-NL" dirty="0" smtClean="0"/>
              <a:t>ambtelijke bijstand: is iedereen daarmee bekend en vertrouwd?</a:t>
            </a:r>
            <a:endParaRPr lang="nl-NL" dirty="0"/>
          </a:p>
          <a:p>
            <a:r>
              <a:rPr lang="nl-NL" dirty="0"/>
              <a:t>Wat leg je ter inzage?</a:t>
            </a:r>
          </a:p>
        </p:txBody>
      </p:sp>
    </p:spTree>
    <p:extLst>
      <p:ext uri="{BB962C8B-B14F-4D97-AF65-F5344CB8AC3E}">
        <p14:creationId xmlns:p14="http://schemas.microsoft.com/office/powerpoint/2010/main" val="3763439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Inspraakverordening niet toegepast: bestemmingsplan onrechtmatig voorbereid</a:t>
            </a:r>
            <a:r>
              <a:rPr lang="nl-NL" dirty="0" smtClean="0"/>
              <a:t>? </a:t>
            </a:r>
            <a:r>
              <a:rPr lang="nl-NL" sz="3100" i="1" dirty="0" smtClean="0"/>
              <a:t>Koude Kermis anno 2018</a:t>
            </a:r>
            <a:endParaRPr lang="nl-NL" sz="3100" i="1" dirty="0"/>
          </a:p>
        </p:txBody>
      </p:sp>
      <p:sp>
        <p:nvSpPr>
          <p:cNvPr id="3" name="Tijdelijke aanduiding voor tekst 2"/>
          <p:cNvSpPr>
            <a:spLocks noGrp="1"/>
          </p:cNvSpPr>
          <p:nvPr>
            <p:ph type="body" sz="quarter" idx="13"/>
          </p:nvPr>
        </p:nvSpPr>
        <p:spPr/>
        <p:txBody>
          <a:bodyPr/>
          <a:lstStyle/>
          <a:p>
            <a:pPr marL="0" indent="0">
              <a:buNone/>
            </a:pPr>
            <a:r>
              <a:rPr lang="nl-NL" dirty="0"/>
              <a:t>NL:RVS:2018:3421</a:t>
            </a:r>
          </a:p>
          <a:p>
            <a:pPr marL="0" indent="0">
              <a:buNone/>
            </a:pPr>
            <a:r>
              <a:rPr lang="nl-NL" dirty="0" smtClean="0"/>
              <a:t>JA </a:t>
            </a:r>
            <a:r>
              <a:rPr lang="nl-NL" dirty="0"/>
              <a:t>Real </a:t>
            </a:r>
            <a:r>
              <a:rPr lang="nl-NL" dirty="0" err="1"/>
              <a:t>Estate</a:t>
            </a:r>
            <a:r>
              <a:rPr lang="nl-NL" dirty="0"/>
              <a:t> en AMS Group betogen dat het plan in strijd met de Verordening Samenspraak en Inspraak gemeente Eindhoven 2008 (hierna: de Verordening) tot stand is gekomen. Volgens hen had bij het voorbereiden van het plan samenspraak moeten plaatsvinden en is het besluit om geen samenspraakproces aan te gaan onvoldoende gemotiveerd.</a:t>
            </a:r>
          </a:p>
        </p:txBody>
      </p:sp>
    </p:spTree>
    <p:extLst>
      <p:ext uri="{BB962C8B-B14F-4D97-AF65-F5344CB8AC3E}">
        <p14:creationId xmlns:p14="http://schemas.microsoft.com/office/powerpoint/2010/main" val="3288105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Hoezo belanghebbende: hij is geen eigenaar van de grond?</a:t>
            </a:r>
          </a:p>
        </p:txBody>
      </p:sp>
      <p:sp>
        <p:nvSpPr>
          <p:cNvPr id="3" name="Tijdelijke aanduiding voor tekst 2"/>
          <p:cNvSpPr>
            <a:spLocks noGrp="1"/>
          </p:cNvSpPr>
          <p:nvPr>
            <p:ph type="body" sz="quarter" idx="13"/>
          </p:nvPr>
        </p:nvSpPr>
        <p:spPr/>
        <p:txBody>
          <a:bodyPr>
            <a:normAutofit lnSpcReduction="10000"/>
          </a:bodyPr>
          <a:lstStyle/>
          <a:p>
            <a:r>
              <a:rPr lang="nl-NL" dirty="0"/>
              <a:t>NL:RVS:2018:3326</a:t>
            </a:r>
          </a:p>
          <a:p>
            <a:r>
              <a:rPr lang="nl-NL" dirty="0"/>
              <a:t>Een aanvrager om een omgevingsvergunning voor het bouwen van een bouwwerk wordt in beginsel verondersteld belanghebbende te zijn bij een beslissing op de door hem ingediende aanvraag. Dit is anders indien aannemelijk is gemaakt dat het bouwplan niet kan worden verwezenlijkt </a:t>
            </a:r>
          </a:p>
          <a:p>
            <a:r>
              <a:rPr lang="nl-NL" dirty="0"/>
              <a:t>Nu ook voor de activiteit “vellen van een houtopstand’</a:t>
            </a:r>
          </a:p>
        </p:txBody>
      </p:sp>
    </p:spTree>
    <p:extLst>
      <p:ext uri="{BB962C8B-B14F-4D97-AF65-F5344CB8AC3E}">
        <p14:creationId xmlns:p14="http://schemas.microsoft.com/office/powerpoint/2010/main" val="1094055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a:t>Stichting CAB</a:t>
            </a:r>
            <a:br>
              <a:rPr lang="nl-NL" dirty="0"/>
            </a:br>
            <a:r>
              <a:rPr lang="nl-NL" dirty="0"/>
              <a:t>Rondje </a:t>
            </a:r>
            <a:r>
              <a:rPr lang="nl-NL" dirty="0" smtClean="0"/>
              <a:t>Bestuursrechtspraak </a:t>
            </a:r>
            <a:r>
              <a:rPr lang="nl-NL" dirty="0"/>
              <a:t/>
            </a:r>
            <a:br>
              <a:rPr lang="nl-NL" dirty="0"/>
            </a:br>
            <a:r>
              <a:rPr lang="nl-NL" dirty="0"/>
              <a:t>14 november 2018</a:t>
            </a:r>
          </a:p>
        </p:txBody>
      </p:sp>
    </p:spTree>
    <p:extLst>
      <p:ext uri="{BB962C8B-B14F-4D97-AF65-F5344CB8AC3E}">
        <p14:creationId xmlns:p14="http://schemas.microsoft.com/office/powerpoint/2010/main" val="2337410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 (1)</a:t>
            </a:r>
            <a:endParaRPr lang="nl-NL" dirty="0"/>
          </a:p>
        </p:txBody>
      </p:sp>
      <p:sp>
        <p:nvSpPr>
          <p:cNvPr id="3" name="Tijdelijke aanduiding voor tekst 2"/>
          <p:cNvSpPr>
            <a:spLocks noGrp="1"/>
          </p:cNvSpPr>
          <p:nvPr>
            <p:ph type="body" sz="quarter" idx="13"/>
          </p:nvPr>
        </p:nvSpPr>
        <p:spPr/>
        <p:txBody>
          <a:bodyPr/>
          <a:lstStyle/>
          <a:p>
            <a:pPr marL="0" indent="0">
              <a:buNone/>
            </a:pPr>
            <a:r>
              <a:rPr lang="nl-NL" dirty="0"/>
              <a:t>De Afdeling stelt voorop dat bij de voorbereiding van het plan de procedure uit afdeling 3.4 van de Algemene wet bestuursrecht moet worden gevolgd. De raad is dus verplicht om de in die afdeling omschreven voorbereidingsprocedure te volgen. Indien de beroepsgronden daartoe aanleiding geven, beoordeelt de Afdeling of die voorgeschreven voorbereidingsprocedure juist is gevolgd.</a:t>
            </a:r>
          </a:p>
        </p:txBody>
      </p:sp>
    </p:spTree>
    <p:extLst>
      <p:ext uri="{BB962C8B-B14F-4D97-AF65-F5344CB8AC3E}">
        <p14:creationId xmlns:p14="http://schemas.microsoft.com/office/powerpoint/2010/main" val="3398039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 (2)</a:t>
            </a:r>
            <a:endParaRPr lang="nl-NL" dirty="0"/>
          </a:p>
        </p:txBody>
      </p:sp>
      <p:sp>
        <p:nvSpPr>
          <p:cNvPr id="3" name="Tijdelijke aanduiding voor tekst 2"/>
          <p:cNvSpPr>
            <a:spLocks noGrp="1"/>
          </p:cNvSpPr>
          <p:nvPr>
            <p:ph type="body" sz="quarter" idx="13"/>
          </p:nvPr>
        </p:nvSpPr>
        <p:spPr/>
        <p:txBody>
          <a:bodyPr>
            <a:normAutofit fontScale="92500" lnSpcReduction="10000"/>
          </a:bodyPr>
          <a:lstStyle/>
          <a:p>
            <a:pPr marL="0" indent="0">
              <a:buNone/>
            </a:pPr>
            <a:r>
              <a:rPr lang="nl-NL" dirty="0" smtClean="0"/>
              <a:t>Het is </a:t>
            </a:r>
            <a:r>
              <a:rPr lang="nl-NL" dirty="0"/>
              <a:t>de Afdeling niet gebleken dat deze procedure niet juist is gevolgd. </a:t>
            </a:r>
            <a:endParaRPr lang="nl-NL" dirty="0" smtClean="0"/>
          </a:p>
          <a:p>
            <a:pPr marL="0" indent="0">
              <a:buNone/>
            </a:pPr>
            <a:r>
              <a:rPr lang="nl-NL" dirty="0" smtClean="0"/>
              <a:t>De </a:t>
            </a:r>
            <a:r>
              <a:rPr lang="nl-NL" dirty="0"/>
              <a:t>door JA Real </a:t>
            </a:r>
            <a:r>
              <a:rPr lang="nl-NL" dirty="0" err="1"/>
              <a:t>Estate</a:t>
            </a:r>
            <a:r>
              <a:rPr lang="nl-NL" dirty="0"/>
              <a:t> en AMS Group bedoelde samenspraak maakt geen deel uit van de voorgeschreven voorbereidingsprocedure van een plan. Het gaat, blijkens de verordening, daarbij namelijk om zogenoemde participatie bij de ontwikkeling van gemeentelijk beleid. </a:t>
            </a:r>
            <a:endParaRPr lang="nl-NL" dirty="0" smtClean="0"/>
          </a:p>
          <a:p>
            <a:pPr marL="0" indent="0">
              <a:buNone/>
            </a:pPr>
            <a:r>
              <a:rPr lang="nl-NL" dirty="0" smtClean="0"/>
              <a:t>Bedoelde </a:t>
            </a:r>
            <a:r>
              <a:rPr lang="nl-NL" dirty="0"/>
              <a:t>samenspraak, of het ontbreken daarvan, kan daarom niet betrokken worden bij de beoordeling door de Afdeling van de gevolgde </a:t>
            </a:r>
            <a:r>
              <a:rPr lang="nl-NL" dirty="0" smtClean="0"/>
              <a:t>procedure.</a:t>
            </a:r>
            <a:endParaRPr lang="nl-NL" dirty="0"/>
          </a:p>
        </p:txBody>
      </p:sp>
    </p:spTree>
    <p:extLst>
      <p:ext uri="{BB962C8B-B14F-4D97-AF65-F5344CB8AC3E}">
        <p14:creationId xmlns:p14="http://schemas.microsoft.com/office/powerpoint/2010/main" val="2705110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1719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3"/>
          </p:nvPr>
        </p:nvSpPr>
        <p:spPr/>
        <p:txBody>
          <a:bodyPr/>
          <a:lstStyle/>
          <a:p>
            <a:pPr marL="0" indent="0">
              <a:buNone/>
            </a:pPr>
            <a:endParaRPr lang="nl-NL" dirty="0"/>
          </a:p>
        </p:txBody>
      </p:sp>
      <p:pic>
        <p:nvPicPr>
          <p:cNvPr id="4" name="Afbeelding 3" descr="Burgemeesters over hun rol als crimefighter: âWie anders staat er op?â "/>
          <p:cNvPicPr/>
          <p:nvPr/>
        </p:nvPicPr>
        <p:blipFill>
          <a:blip r:embed="rId2">
            <a:extLst>
              <a:ext uri="{28A0092B-C50C-407E-A947-70E740481C1C}">
                <a14:useLocalDpi xmlns:a14="http://schemas.microsoft.com/office/drawing/2010/main" val="0"/>
              </a:ext>
            </a:extLst>
          </a:blip>
          <a:srcRect/>
          <a:stretch>
            <a:fillRect/>
          </a:stretch>
        </p:blipFill>
        <p:spPr bwMode="auto">
          <a:xfrm>
            <a:off x="1318661" y="317634"/>
            <a:ext cx="6843562" cy="5919537"/>
          </a:xfrm>
          <a:prstGeom prst="rect">
            <a:avLst/>
          </a:prstGeom>
          <a:noFill/>
          <a:ln>
            <a:noFill/>
          </a:ln>
        </p:spPr>
      </p:pic>
    </p:spTree>
    <p:extLst>
      <p:ext uri="{BB962C8B-B14F-4D97-AF65-F5344CB8AC3E}">
        <p14:creationId xmlns:p14="http://schemas.microsoft.com/office/powerpoint/2010/main" val="77637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Aanvraag, of…?</a:t>
            </a:r>
            <a:endParaRPr lang="nl-NL" dirty="0"/>
          </a:p>
        </p:txBody>
      </p:sp>
      <p:sp>
        <p:nvSpPr>
          <p:cNvPr id="3" name="Tijdelijke aanduiding voor tekst 2"/>
          <p:cNvSpPr>
            <a:spLocks noGrp="1"/>
          </p:cNvSpPr>
          <p:nvPr>
            <p:ph type="body" sz="quarter" idx="13"/>
          </p:nvPr>
        </p:nvSpPr>
        <p:spPr/>
        <p:txBody>
          <a:bodyPr>
            <a:normAutofit lnSpcReduction="10000"/>
          </a:bodyPr>
          <a:lstStyle/>
          <a:p>
            <a:pPr marL="0" indent="0">
              <a:buNone/>
            </a:pPr>
            <a:r>
              <a:rPr lang="nl-NL" dirty="0" smtClean="0"/>
              <a:t>ECLI:NL:RVS:2018:3541</a:t>
            </a:r>
          </a:p>
          <a:p>
            <a:pPr marL="0" indent="0">
              <a:buNone/>
            </a:pPr>
            <a:r>
              <a:rPr lang="nl-NL" dirty="0"/>
              <a:t>"Ik verzoek u dan ook hierbij er planologisch aan mee te werken dat de bestaande bebouwing ter plaatse kan worden gebruikt voor reguliere detailhandel. Graag zie ik uw besluit hiertoe tegemoet</a:t>
            </a:r>
            <a:r>
              <a:rPr lang="nl-NL" dirty="0" smtClean="0"/>
              <a:t>.“</a:t>
            </a:r>
          </a:p>
          <a:p>
            <a:pPr marL="0" indent="0">
              <a:buNone/>
            </a:pPr>
            <a:r>
              <a:rPr lang="nl-NL" dirty="0"/>
              <a:t>De enkele mededeling in de brief van [appellante] dat planologische medewerking wordt verzocht, is onvoldoende voor het oordeel dat een aanvraag is gedaan om verlening van </a:t>
            </a:r>
            <a:r>
              <a:rPr lang="nl-NL" dirty="0" smtClean="0"/>
              <a:t>omgevingsvergunning.</a:t>
            </a:r>
            <a:endParaRPr lang="nl-NL" dirty="0"/>
          </a:p>
        </p:txBody>
      </p:sp>
    </p:spTree>
    <p:extLst>
      <p:ext uri="{BB962C8B-B14F-4D97-AF65-F5344CB8AC3E}">
        <p14:creationId xmlns:p14="http://schemas.microsoft.com/office/powerpoint/2010/main" val="1402662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 </a:t>
            </a:r>
            <a:endParaRPr lang="nl-NL" dirty="0"/>
          </a:p>
        </p:txBody>
      </p:sp>
      <p:sp>
        <p:nvSpPr>
          <p:cNvPr id="3" name="Tijdelijke aanduiding voor tekst 2"/>
          <p:cNvSpPr>
            <a:spLocks noGrp="1"/>
          </p:cNvSpPr>
          <p:nvPr>
            <p:ph type="body" sz="quarter" idx="13"/>
          </p:nvPr>
        </p:nvSpPr>
        <p:spPr/>
        <p:txBody>
          <a:bodyPr>
            <a:normAutofit lnSpcReduction="10000"/>
          </a:bodyPr>
          <a:lstStyle/>
          <a:p>
            <a:pPr marL="0" indent="0">
              <a:buNone/>
            </a:pPr>
            <a:r>
              <a:rPr lang="nl-NL" dirty="0"/>
              <a:t>Zelfs als in deze brief zou zijn gesproken over een omgevingsvergunning, zou dat nog onvoldoende zijn geweest voor dat </a:t>
            </a:r>
            <a:r>
              <a:rPr lang="nl-NL" dirty="0" smtClean="0"/>
              <a:t>oordeel. </a:t>
            </a:r>
          </a:p>
          <a:p>
            <a:pPr marL="0" indent="0">
              <a:buNone/>
            </a:pPr>
            <a:r>
              <a:rPr lang="nl-NL" dirty="0" smtClean="0"/>
              <a:t>Het </a:t>
            </a:r>
            <a:r>
              <a:rPr lang="nl-NL" dirty="0"/>
              <a:t>gaat erom of in de brief eenduidig en ondubbelzinnig kenbaar is gemaakt dat is beoogd een aanvraag om een omgevingsvergunning te doen. </a:t>
            </a:r>
            <a:endParaRPr lang="nl-NL" dirty="0" smtClean="0"/>
          </a:p>
          <a:p>
            <a:pPr marL="0" indent="0">
              <a:buNone/>
            </a:pPr>
            <a:r>
              <a:rPr lang="nl-NL" dirty="0" smtClean="0"/>
              <a:t>Indien </a:t>
            </a:r>
            <a:r>
              <a:rPr lang="nl-NL" dirty="0"/>
              <a:t>de omschrijving van het initiatief - zoals ook hier - summier en globaal is, is daarvan in ieder geval geen sprake (vergelijk onder meer</a:t>
            </a:r>
            <a:endParaRPr lang="nl-NL" dirty="0"/>
          </a:p>
        </p:txBody>
      </p:sp>
    </p:spTree>
    <p:extLst>
      <p:ext uri="{BB962C8B-B14F-4D97-AF65-F5344CB8AC3E}">
        <p14:creationId xmlns:p14="http://schemas.microsoft.com/office/powerpoint/2010/main" val="1861696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Bekendmaken: hoe moet dat ook alweer?</a:t>
            </a:r>
          </a:p>
        </p:txBody>
      </p:sp>
      <p:sp>
        <p:nvSpPr>
          <p:cNvPr id="3" name="Tijdelijke aanduiding voor tekst 2"/>
          <p:cNvSpPr>
            <a:spLocks noGrp="1"/>
          </p:cNvSpPr>
          <p:nvPr>
            <p:ph type="body" sz="quarter" idx="13"/>
          </p:nvPr>
        </p:nvSpPr>
        <p:spPr/>
        <p:txBody>
          <a:bodyPr>
            <a:normAutofit fontScale="92500" lnSpcReduction="20000"/>
          </a:bodyPr>
          <a:lstStyle/>
          <a:p>
            <a:pPr marL="0" indent="0">
              <a:buNone/>
            </a:pPr>
            <a:r>
              <a:rPr lang="nl-NL" dirty="0"/>
              <a:t>ECLI:NL:RVS:2018:3207</a:t>
            </a:r>
          </a:p>
          <a:p>
            <a:pPr marL="0" indent="0">
              <a:buNone/>
            </a:pPr>
            <a:r>
              <a:rPr lang="nl-NL" dirty="0"/>
              <a:t>Omgevingsvergunning carport </a:t>
            </a:r>
            <a:r>
              <a:rPr lang="nl-NL" dirty="0" smtClean="0"/>
              <a:t>geweigerd</a:t>
            </a:r>
            <a:br>
              <a:rPr lang="nl-NL" dirty="0" smtClean="0"/>
            </a:br>
            <a:endParaRPr lang="nl-NL" dirty="0"/>
          </a:p>
          <a:p>
            <a:pPr marL="0" indent="0">
              <a:buNone/>
            </a:pPr>
            <a:r>
              <a:rPr lang="nl-NL" dirty="0" smtClean="0"/>
              <a:t>In </a:t>
            </a:r>
            <a:r>
              <a:rPr lang="nl-NL" dirty="0"/>
              <a:t>het geval van niet aangetekende verzending van een besluit of een ander rechtens van belang </a:t>
            </a:r>
            <a:r>
              <a:rPr lang="nl-NL" dirty="0" err="1"/>
              <a:t>zijnd</a:t>
            </a:r>
            <a:r>
              <a:rPr lang="nl-NL" dirty="0"/>
              <a:t> document, </a:t>
            </a:r>
            <a:r>
              <a:rPr lang="nl-NL" dirty="0" smtClean="0"/>
              <a:t>(dient) het </a:t>
            </a:r>
            <a:r>
              <a:rPr lang="nl-NL" dirty="0"/>
              <a:t>bestuursorgaan aannemelijk </a:t>
            </a:r>
            <a:r>
              <a:rPr lang="nl-NL" dirty="0" smtClean="0"/>
              <a:t>(..) </a:t>
            </a:r>
            <a:r>
              <a:rPr lang="nl-NL" dirty="0"/>
              <a:t>te maken dat het desbetreffende stuk is verzonden. De omstandigheid dat per post verzonden stukken in de regel op het daarop vermelde adres van de geadresseerde worden bezorgd, rechtvaardigt evenwel het vermoeden van ontvangst van het besluit of ander relevant document op dat adres</a:t>
            </a:r>
          </a:p>
          <a:p>
            <a:endParaRPr lang="nl-NL" dirty="0"/>
          </a:p>
        </p:txBody>
      </p:sp>
    </p:spTree>
    <p:extLst>
      <p:ext uri="{BB962C8B-B14F-4D97-AF65-F5344CB8AC3E}">
        <p14:creationId xmlns:p14="http://schemas.microsoft.com/office/powerpoint/2010/main" val="13654875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A86A94E-7441-48F6-9327-2E690967E70C}"/>
              </a:ext>
            </a:extLst>
          </p:cNvPr>
          <p:cNvSpPr>
            <a:spLocks noGrp="1"/>
          </p:cNvSpPr>
          <p:nvPr>
            <p:ph type="title"/>
          </p:nvPr>
        </p:nvSpPr>
        <p:spPr/>
        <p:txBody>
          <a:bodyPr/>
          <a:lstStyle/>
          <a:p>
            <a:r>
              <a:rPr lang="nl-NL" dirty="0"/>
              <a:t>Vervolg (1)</a:t>
            </a:r>
          </a:p>
        </p:txBody>
      </p:sp>
      <p:sp>
        <p:nvSpPr>
          <p:cNvPr id="3" name="Tijdelijke aanduiding voor tekst 2">
            <a:extLst>
              <a:ext uri="{FF2B5EF4-FFF2-40B4-BE49-F238E27FC236}">
                <a16:creationId xmlns="" xmlns:a16="http://schemas.microsoft.com/office/drawing/2014/main" id="{5E009CA3-A8CD-4A0F-9B95-FA5B5ABB5A68}"/>
              </a:ext>
            </a:extLst>
          </p:cNvPr>
          <p:cNvSpPr>
            <a:spLocks noGrp="1"/>
          </p:cNvSpPr>
          <p:nvPr>
            <p:ph type="body" sz="quarter" idx="13"/>
          </p:nvPr>
        </p:nvSpPr>
        <p:spPr/>
        <p:txBody>
          <a:bodyPr>
            <a:normAutofit fontScale="92500" lnSpcReduction="10000"/>
          </a:bodyPr>
          <a:lstStyle/>
          <a:p>
            <a:pPr marL="0" indent="0">
              <a:buNone/>
            </a:pPr>
            <a:r>
              <a:rPr lang="nl-NL" dirty="0"/>
              <a:t>Bij brief van het college van 10 mei 2016 is aan [appellant] medegedeeld dat uit onderzoek is gebleken dat over de door hem genoemde andere gevallen geen gegevens zijn gevonden in het archief. </a:t>
            </a:r>
          </a:p>
          <a:p>
            <a:pPr marL="0" indent="0">
              <a:buNone/>
            </a:pPr>
            <a:r>
              <a:rPr lang="nl-NL" dirty="0"/>
              <a:t>Het college handhaaft evenwel het standpunt dat de verlengde carport zoals die door [appellant] is aangevraagd, niet is toegestaan. [appellant] krijgt in deze brief tot 24 mei 2016 de gelegenheid zijn aanvraag aan te passen. Indien hij daartoe niet wenst over te gaan, zal de aanvraag volgens deze brief worden afgewezen.</a:t>
            </a:r>
          </a:p>
        </p:txBody>
      </p:sp>
    </p:spTree>
    <p:extLst>
      <p:ext uri="{BB962C8B-B14F-4D97-AF65-F5344CB8AC3E}">
        <p14:creationId xmlns:p14="http://schemas.microsoft.com/office/powerpoint/2010/main" val="3208070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8E268F6-7EC8-4839-8FC6-1300A74F49C7}"/>
              </a:ext>
            </a:extLst>
          </p:cNvPr>
          <p:cNvSpPr>
            <a:spLocks noGrp="1"/>
          </p:cNvSpPr>
          <p:nvPr>
            <p:ph type="title"/>
          </p:nvPr>
        </p:nvSpPr>
        <p:spPr/>
        <p:txBody>
          <a:bodyPr/>
          <a:lstStyle/>
          <a:p>
            <a:r>
              <a:rPr lang="nl-NL" dirty="0"/>
              <a:t>Vervolg (2)</a:t>
            </a:r>
          </a:p>
        </p:txBody>
      </p:sp>
      <p:sp>
        <p:nvSpPr>
          <p:cNvPr id="3" name="Tijdelijke aanduiding voor tekst 2">
            <a:extLst>
              <a:ext uri="{FF2B5EF4-FFF2-40B4-BE49-F238E27FC236}">
                <a16:creationId xmlns="" xmlns:a16="http://schemas.microsoft.com/office/drawing/2014/main" id="{DBB18E42-30A7-4444-A999-063158D6B4F4}"/>
              </a:ext>
            </a:extLst>
          </p:cNvPr>
          <p:cNvSpPr>
            <a:spLocks noGrp="1"/>
          </p:cNvSpPr>
          <p:nvPr>
            <p:ph type="body" sz="quarter" idx="13"/>
          </p:nvPr>
        </p:nvSpPr>
        <p:spPr/>
        <p:txBody>
          <a:bodyPr>
            <a:normAutofit fontScale="85000" lnSpcReduction="10000"/>
          </a:bodyPr>
          <a:lstStyle/>
          <a:p>
            <a:pPr marL="0" indent="0">
              <a:buNone/>
            </a:pPr>
            <a:r>
              <a:rPr lang="nl-NL" dirty="0"/>
              <a:t>De brief (verlenging beslistermijn) is voorzien van de juiste adressering en er is als verzenddatum "18 apr. 2016" op gestempeld. Het college heeft ter zitting toegelicht dat de brief is aangemaakt in een geautomatiseerd systeem met betrekking tot bouwvergunningen (thans omgevingsvergunningen).</a:t>
            </a:r>
            <a:br>
              <a:rPr lang="nl-NL" dirty="0"/>
            </a:br>
            <a:endParaRPr lang="nl-NL" dirty="0"/>
          </a:p>
          <a:p>
            <a:pPr marL="0" indent="0">
              <a:buNone/>
            </a:pPr>
            <a:r>
              <a:rPr lang="nl-NL" dirty="0"/>
              <a:t>Bij emailbericht van 18 mei 2016 van de behandelend ambtenaar aan [appellant], wordt [appellant] eraan herinnerd dat nog geen reactie van hem is ontvangen op de brief van 10 mei 2016. Daarbij wordt medegedeeld dat als [appellant] de aanvraag niet wijzigt dan wel intrekt, de vergunning zal worden geweigerd.</a:t>
            </a:r>
          </a:p>
        </p:txBody>
      </p:sp>
    </p:spTree>
    <p:extLst>
      <p:ext uri="{BB962C8B-B14F-4D97-AF65-F5344CB8AC3E}">
        <p14:creationId xmlns:p14="http://schemas.microsoft.com/office/powerpoint/2010/main" val="3593952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856241B-0C96-48F5-A447-ABBE96C8436D}"/>
              </a:ext>
            </a:extLst>
          </p:cNvPr>
          <p:cNvSpPr>
            <a:spLocks noGrp="1"/>
          </p:cNvSpPr>
          <p:nvPr>
            <p:ph type="title"/>
          </p:nvPr>
        </p:nvSpPr>
        <p:spPr/>
        <p:txBody>
          <a:bodyPr/>
          <a:lstStyle/>
          <a:p>
            <a:r>
              <a:rPr lang="nl-NL" dirty="0"/>
              <a:t>Vervolg (3)</a:t>
            </a:r>
          </a:p>
        </p:txBody>
      </p:sp>
      <p:sp>
        <p:nvSpPr>
          <p:cNvPr id="3" name="Tijdelijke aanduiding voor tekst 2">
            <a:extLst>
              <a:ext uri="{FF2B5EF4-FFF2-40B4-BE49-F238E27FC236}">
                <a16:creationId xmlns="" xmlns:a16="http://schemas.microsoft.com/office/drawing/2014/main" id="{6F98E620-2B24-4997-B55B-22A4EF78EE64}"/>
              </a:ext>
            </a:extLst>
          </p:cNvPr>
          <p:cNvSpPr>
            <a:spLocks noGrp="1"/>
          </p:cNvSpPr>
          <p:nvPr>
            <p:ph type="body" sz="quarter" idx="13"/>
          </p:nvPr>
        </p:nvSpPr>
        <p:spPr/>
        <p:txBody>
          <a:bodyPr>
            <a:normAutofit/>
          </a:bodyPr>
          <a:lstStyle/>
          <a:p>
            <a:pPr marL="0" indent="0">
              <a:buNone/>
            </a:pPr>
            <a:r>
              <a:rPr lang="nl-NL" dirty="0"/>
              <a:t>"Bij dit soort brieven hebben we geen verzendadministratie. Het besluit wordt op de datum van de stempel verzonden. De ambtenaar die het besluit ondertekent, zorgt voor verzending. Hij zet de stempel, stopt de brief in een envelop en dan gaat de brief naar de postkamer. De brief verlaat dan dezelfde dag de postkamer. Ik heb in dit geval navraag gedaan bij de behandelend ambtenaar en die heeft aangegeven dat ook in dit geval zo gehandeld is."</a:t>
            </a:r>
          </a:p>
        </p:txBody>
      </p:sp>
    </p:spTree>
    <p:extLst>
      <p:ext uri="{BB962C8B-B14F-4D97-AF65-F5344CB8AC3E}">
        <p14:creationId xmlns:p14="http://schemas.microsoft.com/office/powerpoint/2010/main" val="4292881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chuwer Advi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Schuwer Advies.thmx</Template>
  <TotalTime>109</TotalTime>
  <Words>1473</Words>
  <Application>Microsoft Office PowerPoint</Application>
  <PresentationFormat>Diavoorstelling (4:3)</PresentationFormat>
  <Paragraphs>69</Paragraphs>
  <Slides>22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22</vt:i4>
      </vt:variant>
    </vt:vector>
  </HeadingPairs>
  <TitlesOfParts>
    <vt:vector size="25" baseType="lpstr">
      <vt:lpstr>Arial</vt:lpstr>
      <vt:lpstr>Avenir Black</vt:lpstr>
      <vt:lpstr>Schuwer Advies</vt:lpstr>
      <vt:lpstr>PowerPoint-presentatie</vt:lpstr>
      <vt:lpstr>Stichting CAB Rondje Bestuursrechtspraak  14 november 2018</vt:lpstr>
      <vt:lpstr>PowerPoint-presentatie</vt:lpstr>
      <vt:lpstr>Aanvraag, of…?</vt:lpstr>
      <vt:lpstr>Vervolg </vt:lpstr>
      <vt:lpstr>Bekendmaken: hoe moet dat ook alweer?</vt:lpstr>
      <vt:lpstr>Vervolg (1)</vt:lpstr>
      <vt:lpstr>Vervolg (2)</vt:lpstr>
      <vt:lpstr>Vervolg (3)</vt:lpstr>
      <vt:lpstr>Vervolg (4)</vt:lpstr>
      <vt:lpstr>Vervolg (5)</vt:lpstr>
      <vt:lpstr>Over verjaring van de bevoegdheid tot invordering gesproken</vt:lpstr>
      <vt:lpstr>Vervolg (1) </vt:lpstr>
      <vt:lpstr>Vervolg (2)</vt:lpstr>
      <vt:lpstr>Heeft die klagende buurman recht op een beschikking?</vt:lpstr>
      <vt:lpstr>Vervolg: bloody shame </vt:lpstr>
      <vt:lpstr>Stakende stemmen (2x), dus geen ontwerp-vvgb: wat nu?</vt:lpstr>
      <vt:lpstr>Inspraakverordening niet toegepast: bestemmingsplan onrechtmatig voorbereid? Koude Kermis anno 2018</vt:lpstr>
      <vt:lpstr>Hoezo belanghebbende: hij is geen eigenaar van de grond?</vt:lpstr>
      <vt:lpstr>Vervolg (1)</vt:lpstr>
      <vt:lpstr>Vervolg (2)</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Sander Groenink</dc:creator>
  <cp:lastModifiedBy>Olaf Schuwer</cp:lastModifiedBy>
  <cp:revision>12</cp:revision>
  <dcterms:created xsi:type="dcterms:W3CDTF">2015-10-06T08:15:24Z</dcterms:created>
  <dcterms:modified xsi:type="dcterms:W3CDTF">2018-11-02T12:08:55Z</dcterms:modified>
</cp:coreProperties>
</file>