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handoutMasterIdLst>
    <p:handoutMasterId r:id="rId22"/>
  </p:handoutMasterIdLst>
  <p:sldIdLst>
    <p:sldId id="466" r:id="rId2"/>
    <p:sldId id="467" r:id="rId3"/>
    <p:sldId id="423" r:id="rId4"/>
    <p:sldId id="468" r:id="rId5"/>
    <p:sldId id="469" r:id="rId6"/>
    <p:sldId id="470" r:id="rId7"/>
    <p:sldId id="471" r:id="rId8"/>
    <p:sldId id="472" r:id="rId9"/>
    <p:sldId id="473" r:id="rId10"/>
    <p:sldId id="479" r:id="rId11"/>
    <p:sldId id="480" r:id="rId12"/>
    <p:sldId id="481" r:id="rId13"/>
    <p:sldId id="482" r:id="rId14"/>
    <p:sldId id="483" r:id="rId15"/>
    <p:sldId id="484" r:id="rId16"/>
    <p:sldId id="485" r:id="rId17"/>
    <p:sldId id="491" r:id="rId18"/>
    <p:sldId id="486" r:id="rId19"/>
    <p:sldId id="488" r:id="rId20"/>
  </p:sldIdLst>
  <p:sldSz cx="9144000" cy="6858000" type="screen4x3"/>
  <p:notesSz cx="666273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0000" autoAdjust="0"/>
  </p:normalViewPr>
  <p:slideViewPr>
    <p:cSldViewPr>
      <p:cViewPr>
        <p:scale>
          <a:sx n="100" d="100"/>
          <a:sy n="100" d="100"/>
        </p:scale>
        <p:origin x="-1944"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7663" cy="4968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773488" y="0"/>
            <a:ext cx="2887662" cy="496888"/>
          </a:xfrm>
          <a:prstGeom prst="rect">
            <a:avLst/>
          </a:prstGeom>
        </p:spPr>
        <p:txBody>
          <a:bodyPr vert="horz" lIns="91440" tIns="45720" rIns="91440" bIns="45720" rtlCol="0"/>
          <a:lstStyle>
            <a:lvl1pPr algn="r">
              <a:defRPr sz="1200"/>
            </a:lvl1pPr>
          </a:lstStyle>
          <a:p>
            <a:fld id="{5F5AB932-CB93-4973-A04F-F68367EB2A83}" type="datetimeFigureOut">
              <a:rPr lang="nl-NL" smtClean="0"/>
              <a:pPr/>
              <a:t>12-11-2018</a:t>
            </a:fld>
            <a:endParaRPr lang="nl-NL" dirty="0"/>
          </a:p>
        </p:txBody>
      </p:sp>
      <p:sp>
        <p:nvSpPr>
          <p:cNvPr id="4" name="Tijdelijke aanduiding voor voettekst 3"/>
          <p:cNvSpPr>
            <a:spLocks noGrp="1"/>
          </p:cNvSpPr>
          <p:nvPr>
            <p:ph type="ftr" sz="quarter" idx="2"/>
          </p:nvPr>
        </p:nvSpPr>
        <p:spPr>
          <a:xfrm>
            <a:off x="0" y="9428163"/>
            <a:ext cx="2887663" cy="496887"/>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773488" y="9428163"/>
            <a:ext cx="2887662" cy="496887"/>
          </a:xfrm>
          <a:prstGeom prst="rect">
            <a:avLst/>
          </a:prstGeom>
        </p:spPr>
        <p:txBody>
          <a:bodyPr vert="horz" lIns="91440" tIns="45720" rIns="91440" bIns="45720" rtlCol="0" anchor="b"/>
          <a:lstStyle>
            <a:lvl1pPr algn="r">
              <a:defRPr sz="1200"/>
            </a:lvl1pPr>
          </a:lstStyle>
          <a:p>
            <a:fld id="{94A27D99-36A1-4014-9A85-12A76219B712}" type="slidenum">
              <a:rPr lang="nl-NL" smtClean="0"/>
              <a:pPr/>
              <a:t>‹nr.›</a:t>
            </a:fld>
            <a:endParaRPr lang="nl-NL" dirty="0"/>
          </a:p>
        </p:txBody>
      </p:sp>
    </p:spTree>
    <p:extLst>
      <p:ext uri="{BB962C8B-B14F-4D97-AF65-F5344CB8AC3E}">
        <p14:creationId xmlns="" xmlns:p14="http://schemas.microsoft.com/office/powerpoint/2010/main" val="1824460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887913" cy="496332"/>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773270" y="1"/>
            <a:ext cx="2887913" cy="496332"/>
          </a:xfrm>
          <a:prstGeom prst="rect">
            <a:avLst/>
          </a:prstGeom>
        </p:spPr>
        <p:txBody>
          <a:bodyPr vert="horz" lIns="91440" tIns="45720" rIns="91440" bIns="45720" rtlCol="0"/>
          <a:lstStyle>
            <a:lvl1pPr algn="r">
              <a:defRPr sz="1200"/>
            </a:lvl1pPr>
          </a:lstStyle>
          <a:p>
            <a:fld id="{EAE9D0F1-19E4-4D60-8EE0-8DCDE8F4FE1C}" type="datetimeFigureOut">
              <a:rPr lang="nl-NL" smtClean="0"/>
              <a:pPr/>
              <a:t>12-11-2018</a:t>
            </a:fld>
            <a:endParaRPr lang="nl-NL" dirty="0"/>
          </a:p>
        </p:txBody>
      </p:sp>
      <p:sp>
        <p:nvSpPr>
          <p:cNvPr id="4" name="Tijdelijke aanduiding voor dia-afbeelding 3"/>
          <p:cNvSpPr>
            <a:spLocks noGrp="1" noRot="1" noChangeAspect="1"/>
          </p:cNvSpPr>
          <p:nvPr>
            <p:ph type="sldImg" idx="2"/>
          </p:nvPr>
        </p:nvSpPr>
        <p:spPr>
          <a:xfrm>
            <a:off x="850900" y="744538"/>
            <a:ext cx="4960938" cy="3722687"/>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65963" y="4715951"/>
            <a:ext cx="5330813" cy="4466987"/>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28711"/>
            <a:ext cx="2887913" cy="496332"/>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773270" y="9428711"/>
            <a:ext cx="2887913" cy="496332"/>
          </a:xfrm>
          <a:prstGeom prst="rect">
            <a:avLst/>
          </a:prstGeom>
        </p:spPr>
        <p:txBody>
          <a:bodyPr vert="horz" lIns="91440" tIns="45720" rIns="91440" bIns="45720" rtlCol="0" anchor="b"/>
          <a:lstStyle>
            <a:lvl1pPr algn="r">
              <a:defRPr sz="1200"/>
            </a:lvl1pPr>
          </a:lstStyle>
          <a:p>
            <a:fld id="{087811B0-B140-42D9-8C2C-F492FAF5B471}" type="slidenum">
              <a:rPr lang="nl-NL" smtClean="0"/>
              <a:pPr/>
              <a:t>‹nr.›</a:t>
            </a:fld>
            <a:endParaRPr lang="nl-NL" dirty="0"/>
          </a:p>
        </p:txBody>
      </p:sp>
    </p:spTree>
    <p:extLst>
      <p:ext uri="{BB962C8B-B14F-4D97-AF65-F5344CB8AC3E}">
        <p14:creationId xmlns="" xmlns:p14="http://schemas.microsoft.com/office/powerpoint/2010/main" val="1557724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tijl huidige website 2016">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3600" b="1">
                <a:solidFill>
                  <a:srgbClr val="01466D"/>
                </a:solidFill>
                <a:latin typeface="Verdana" pitchFamily="34" charset="0"/>
                <a:ea typeface="Verdana" pitchFamily="34" charset="0"/>
                <a:cs typeface="Verdana" pitchFamily="34" charset="0"/>
              </a:defRPr>
            </a:lvl1pPr>
          </a:lstStyle>
          <a:p>
            <a:r>
              <a:rPr lang="nl-NL" smtClean="0"/>
              <a:t>Klik om de stijl te bewerken</a:t>
            </a:r>
            <a:endParaRPr lang="nl-NL" dirty="0"/>
          </a:p>
        </p:txBody>
      </p:sp>
      <p:sp>
        <p:nvSpPr>
          <p:cNvPr id="3" name="Ondertitel 2"/>
          <p:cNvSpPr>
            <a:spLocks noGrp="1"/>
          </p:cNvSpPr>
          <p:nvPr>
            <p:ph type="subTitle" idx="1"/>
          </p:nvPr>
        </p:nvSpPr>
        <p:spPr>
          <a:xfrm>
            <a:off x="1371600" y="3886200"/>
            <a:ext cx="6400800" cy="1752600"/>
          </a:xfrm>
        </p:spPr>
        <p:txBody>
          <a:bodyPr>
            <a:noAutofit/>
          </a:bodyPr>
          <a:lstStyle>
            <a:lvl1pPr marL="0" indent="0" algn="ctr">
              <a:buNone/>
              <a:defRPr sz="2800">
                <a:solidFill>
                  <a:schemeClr val="tx1">
                    <a:tint val="75000"/>
                  </a:schemeClr>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dirty="0"/>
          </a:p>
        </p:txBody>
      </p:sp>
      <p:sp>
        <p:nvSpPr>
          <p:cNvPr id="4" name="Tijdelijke aanduiding voor datum 3"/>
          <p:cNvSpPr>
            <a:spLocks noGrp="1"/>
          </p:cNvSpPr>
          <p:nvPr>
            <p:ph type="dt" sz="half" idx="10"/>
          </p:nvPr>
        </p:nvSpPr>
        <p:spPr/>
        <p:txBody>
          <a:bodyPr/>
          <a:lstStyle/>
          <a:p>
            <a:fld id="{E67DA0B0-F279-4AA5-B6F0-5215D97D8B6D}" type="datetimeFigureOut">
              <a:rPr lang="nl-NL" smtClean="0"/>
              <a:pPr/>
              <a:t>12-11-2018</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CDD78249-1597-44AF-A5CA-A762BAA5279E}" type="slidenum">
              <a:rPr lang="nl-NL" smtClean="0"/>
              <a:pPr/>
              <a:t>‹nr.›</a:t>
            </a:fld>
            <a:endParaRPr lang="nl-NL" dirty="0"/>
          </a:p>
        </p:txBody>
      </p:sp>
      <p:grpSp>
        <p:nvGrpSpPr>
          <p:cNvPr id="8" name="Groep 20"/>
          <p:cNvGrpSpPr/>
          <p:nvPr/>
        </p:nvGrpSpPr>
        <p:grpSpPr>
          <a:xfrm>
            <a:off x="0" y="0"/>
            <a:ext cx="9144000" cy="692696"/>
            <a:chOff x="0" y="0"/>
            <a:chExt cx="9144000" cy="692696"/>
          </a:xfrm>
        </p:grpSpPr>
        <p:pic>
          <p:nvPicPr>
            <p:cNvPr id="7" name="Afbeelding 6" descr="logo-potjonker.png"/>
            <p:cNvPicPr>
              <a:picLocks noChangeAspect="1"/>
            </p:cNvPicPr>
            <p:nvPr userDrawn="1"/>
          </p:nvPicPr>
          <p:blipFill>
            <a:blip r:embed="rId2" cstate="print"/>
            <a:stretch>
              <a:fillRect/>
            </a:stretch>
          </p:blipFill>
          <p:spPr>
            <a:xfrm>
              <a:off x="1544141" y="0"/>
              <a:ext cx="7599859" cy="692696"/>
            </a:xfrm>
            <a:prstGeom prst="rect">
              <a:avLst/>
            </a:prstGeom>
          </p:spPr>
        </p:pic>
        <p:pic>
          <p:nvPicPr>
            <p:cNvPr id="11" name="Afbeelding 10" descr="logo-potjonker.png"/>
            <p:cNvPicPr>
              <a:picLocks noChangeAspect="1"/>
            </p:cNvPicPr>
            <p:nvPr userDrawn="1"/>
          </p:nvPicPr>
          <p:blipFill>
            <a:blip r:embed="rId2" cstate="print"/>
            <a:srcRect r="77783"/>
            <a:stretch>
              <a:fillRect/>
            </a:stretch>
          </p:blipFill>
          <p:spPr>
            <a:xfrm>
              <a:off x="0" y="0"/>
              <a:ext cx="3131840" cy="692696"/>
            </a:xfrm>
            <a:prstGeom prst="rect">
              <a:avLst/>
            </a:prstGeom>
          </p:spPr>
        </p:pic>
        <p:cxnSp>
          <p:nvCxnSpPr>
            <p:cNvPr id="13" name="Rechte verbindingslijn 12"/>
            <p:cNvCxnSpPr/>
            <p:nvPr userDrawn="1"/>
          </p:nvCxnSpPr>
          <p:spPr>
            <a:xfrm>
              <a:off x="0" y="692696"/>
              <a:ext cx="9144000" cy="0"/>
            </a:xfrm>
            <a:prstGeom prst="line">
              <a:avLst/>
            </a:prstGeom>
            <a:ln w="57150">
              <a:solidFill>
                <a:srgbClr val="CCAF5F"/>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lvl1pPr>
              <a:buFontTx/>
              <a:buBlip>
                <a:blip r:embed="rId2"/>
              </a:buBlip>
              <a:defRPr/>
            </a:lvl1pPr>
            <a:lvl2pPr>
              <a:buFontTx/>
              <a:buBlip>
                <a:blip r:embed="rId2"/>
              </a:buBlip>
              <a:defRPr/>
            </a:lvl2pPr>
            <a:lvl3pPr>
              <a:buFontTx/>
              <a:buBlip>
                <a:blip r:embed="rId2"/>
              </a:buBlip>
              <a:defRPr/>
            </a:lvl3pPr>
            <a:lvl4pPr>
              <a:buFontTx/>
              <a:buBlip>
                <a:blip r:embed="rId2"/>
              </a:buBlip>
              <a:defRPr/>
            </a:lvl4pPr>
            <a:lvl5pPr>
              <a:buFontTx/>
              <a:buBlip>
                <a:blip r:embed="rId2"/>
              </a:buBlip>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p>
            <a:fld id="{E67DA0B0-F279-4AA5-B6F0-5215D97D8B6D}" type="datetimeFigureOut">
              <a:rPr lang="nl-NL" smtClean="0"/>
              <a:pPr/>
              <a:t>12-11-2018</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CDD78249-1597-44AF-A5CA-A762BAA5279E}" type="slidenum">
              <a:rPr lang="nl-NL" smtClean="0"/>
              <a:pPr/>
              <a:t>‹nr.›</a:t>
            </a:fld>
            <a:endParaRPr lang="nl-NL" dirty="0"/>
          </a:p>
        </p:txBody>
      </p:sp>
      <p:grpSp>
        <p:nvGrpSpPr>
          <p:cNvPr id="7" name="Groep 6"/>
          <p:cNvGrpSpPr/>
          <p:nvPr userDrawn="1"/>
        </p:nvGrpSpPr>
        <p:grpSpPr>
          <a:xfrm>
            <a:off x="0" y="0"/>
            <a:ext cx="9144000" cy="548680"/>
            <a:chOff x="0" y="0"/>
            <a:chExt cx="9144000" cy="548680"/>
          </a:xfrm>
        </p:grpSpPr>
        <p:pic>
          <p:nvPicPr>
            <p:cNvPr id="8" name="Afbeelding 7" descr="logo-potjonker.png"/>
            <p:cNvPicPr>
              <a:picLocks noChangeAspect="1"/>
            </p:cNvPicPr>
            <p:nvPr userDrawn="1"/>
          </p:nvPicPr>
          <p:blipFill>
            <a:blip r:embed="rId3" cstate="print"/>
            <a:stretch>
              <a:fillRect/>
            </a:stretch>
          </p:blipFill>
          <p:spPr>
            <a:xfrm>
              <a:off x="4788024" y="0"/>
              <a:ext cx="4355976" cy="548680"/>
            </a:xfrm>
            <a:prstGeom prst="rect">
              <a:avLst/>
            </a:prstGeom>
          </p:spPr>
        </p:pic>
        <p:pic>
          <p:nvPicPr>
            <p:cNvPr id="9" name="Afbeelding 8" descr="logo-potjonker.png"/>
            <p:cNvPicPr>
              <a:picLocks noChangeAspect="1"/>
            </p:cNvPicPr>
            <p:nvPr userDrawn="1"/>
          </p:nvPicPr>
          <p:blipFill>
            <a:blip r:embed="rId3" cstate="print"/>
            <a:stretch>
              <a:fillRect/>
            </a:stretch>
          </p:blipFill>
          <p:spPr>
            <a:xfrm>
              <a:off x="4788024" y="116632"/>
              <a:ext cx="4355976" cy="397029"/>
            </a:xfrm>
            <a:prstGeom prst="rect">
              <a:avLst/>
            </a:prstGeom>
          </p:spPr>
        </p:pic>
        <p:pic>
          <p:nvPicPr>
            <p:cNvPr id="10" name="Afbeelding 9" descr="logo-potjonker.png"/>
            <p:cNvPicPr>
              <a:picLocks noChangeAspect="1"/>
            </p:cNvPicPr>
            <p:nvPr userDrawn="1"/>
          </p:nvPicPr>
          <p:blipFill>
            <a:blip r:embed="rId3" cstate="print"/>
            <a:srcRect r="77783"/>
            <a:stretch>
              <a:fillRect/>
            </a:stretch>
          </p:blipFill>
          <p:spPr>
            <a:xfrm>
              <a:off x="0" y="0"/>
              <a:ext cx="4788024" cy="548680"/>
            </a:xfrm>
            <a:prstGeom prst="rect">
              <a:avLst/>
            </a:prstGeom>
          </p:spPr>
        </p:pic>
        <p:cxnSp>
          <p:nvCxnSpPr>
            <p:cNvPr id="11" name="Rechte verbindingslijn 10"/>
            <p:cNvCxnSpPr/>
            <p:nvPr userDrawn="1"/>
          </p:nvCxnSpPr>
          <p:spPr>
            <a:xfrm>
              <a:off x="0" y="548680"/>
              <a:ext cx="9144000" cy="0"/>
            </a:xfrm>
            <a:prstGeom prst="line">
              <a:avLst/>
            </a:prstGeom>
            <a:ln w="57150">
              <a:solidFill>
                <a:srgbClr val="CCAF5F"/>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buFontTx/>
              <a:buBlip>
                <a:blip r:embed="rId2"/>
              </a:buBlip>
              <a:defRPr/>
            </a:lvl1pPr>
            <a:lvl2pPr>
              <a:buFontTx/>
              <a:buBlip>
                <a:blip r:embed="rId2"/>
              </a:buBlip>
              <a:defRPr/>
            </a:lvl2pPr>
            <a:lvl3pPr>
              <a:buFontTx/>
              <a:buBlip>
                <a:blip r:embed="rId2"/>
              </a:buBlip>
              <a:defRPr/>
            </a:lvl3pPr>
            <a:lvl4pPr>
              <a:buFontTx/>
              <a:buBlip>
                <a:blip r:embed="rId2"/>
              </a:buBlip>
              <a:defRPr/>
            </a:lvl4pPr>
            <a:lvl5pPr>
              <a:buFontTx/>
              <a:buBlip>
                <a:blip r:embed="rId2"/>
              </a:buBlip>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p>
            <a:fld id="{E67DA0B0-F279-4AA5-B6F0-5215D97D8B6D}" type="datetimeFigureOut">
              <a:rPr lang="nl-NL" smtClean="0"/>
              <a:pPr/>
              <a:t>12-11-2018</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CDD78249-1597-44AF-A5CA-A762BAA5279E}" type="slidenum">
              <a:rPr lang="nl-NL" smtClean="0"/>
              <a:pPr/>
              <a:t>‹nr.›</a:t>
            </a:fld>
            <a:endParaRPr lang="nl-N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67544" y="980728"/>
            <a:ext cx="8229600" cy="724942"/>
          </a:xfrm>
        </p:spPr>
        <p:txBody>
          <a:bodyPr>
            <a:normAutofit/>
          </a:bodyPr>
          <a:lstStyle>
            <a:lvl1pPr algn="l">
              <a:defRPr sz="3200" b="1">
                <a:solidFill>
                  <a:srgbClr val="01466D"/>
                </a:solidFill>
                <a:latin typeface="Verdana" pitchFamily="34" charset="0"/>
                <a:ea typeface="Verdana" pitchFamily="34" charset="0"/>
                <a:cs typeface="Verdana" pitchFamily="34" charset="0"/>
              </a:defRPr>
            </a:lvl1pPr>
          </a:lstStyle>
          <a:p>
            <a:r>
              <a:rPr lang="nl-NL" smtClean="0"/>
              <a:t>Klik om de stijl te bewerken</a:t>
            </a:r>
            <a:endParaRPr lang="nl-NL" dirty="0"/>
          </a:p>
        </p:txBody>
      </p:sp>
      <p:sp>
        <p:nvSpPr>
          <p:cNvPr id="3" name="Tijdelijke aanduiding voor inhoud 2"/>
          <p:cNvSpPr>
            <a:spLocks noGrp="1"/>
          </p:cNvSpPr>
          <p:nvPr>
            <p:ph idx="1"/>
          </p:nvPr>
        </p:nvSpPr>
        <p:spPr>
          <a:xfrm>
            <a:off x="457200" y="1916832"/>
            <a:ext cx="8229600" cy="4209331"/>
          </a:xfrm>
        </p:spPr>
        <p:txBody>
          <a:bodyPr>
            <a:normAutofit/>
          </a:bodyPr>
          <a:lstStyle>
            <a:lvl1pPr>
              <a:lnSpc>
                <a:spcPts val="2400"/>
              </a:lnSpc>
              <a:buFontTx/>
              <a:buBlip>
                <a:blip r:embed="rId2"/>
              </a:buBlip>
              <a:defRPr sz="2000">
                <a:solidFill>
                  <a:schemeClr val="tx1">
                    <a:lumMod val="85000"/>
                    <a:lumOff val="15000"/>
                  </a:schemeClr>
                </a:solidFill>
                <a:latin typeface="Verdana" pitchFamily="34" charset="0"/>
                <a:ea typeface="Verdana" pitchFamily="34" charset="0"/>
                <a:cs typeface="Verdana" pitchFamily="34" charset="0"/>
              </a:defRPr>
            </a:lvl1pPr>
            <a:lvl2pPr>
              <a:lnSpc>
                <a:spcPts val="2400"/>
              </a:lnSpc>
              <a:buFontTx/>
              <a:buBlip>
                <a:blip r:embed="rId2"/>
              </a:buBlip>
              <a:defRPr sz="1800">
                <a:solidFill>
                  <a:schemeClr val="tx1">
                    <a:lumMod val="85000"/>
                    <a:lumOff val="15000"/>
                  </a:schemeClr>
                </a:solidFill>
                <a:latin typeface="Verdana" pitchFamily="34" charset="0"/>
                <a:ea typeface="Verdana" pitchFamily="34" charset="0"/>
                <a:cs typeface="Verdana" pitchFamily="34" charset="0"/>
              </a:defRPr>
            </a:lvl2pPr>
            <a:lvl3pPr>
              <a:lnSpc>
                <a:spcPts val="2400"/>
              </a:lnSpc>
              <a:buFontTx/>
              <a:buBlip>
                <a:blip r:embed="rId2"/>
              </a:buBlip>
              <a:defRPr sz="1600">
                <a:solidFill>
                  <a:schemeClr val="tx1">
                    <a:lumMod val="85000"/>
                    <a:lumOff val="15000"/>
                  </a:schemeClr>
                </a:solidFill>
                <a:latin typeface="Verdana" pitchFamily="34" charset="0"/>
                <a:ea typeface="Verdana" pitchFamily="34" charset="0"/>
                <a:cs typeface="Verdana" pitchFamily="34" charset="0"/>
              </a:defRPr>
            </a:lvl3pPr>
            <a:lvl4pPr>
              <a:lnSpc>
                <a:spcPts val="2400"/>
              </a:lnSpc>
              <a:buFontTx/>
              <a:buBlip>
                <a:blip r:embed="rId2"/>
              </a:buBlip>
              <a:defRPr sz="1400">
                <a:solidFill>
                  <a:schemeClr val="tx1">
                    <a:lumMod val="85000"/>
                    <a:lumOff val="15000"/>
                  </a:schemeClr>
                </a:solidFill>
                <a:latin typeface="Verdana" pitchFamily="34" charset="0"/>
                <a:ea typeface="Verdana" pitchFamily="34" charset="0"/>
                <a:cs typeface="Verdana" pitchFamily="34" charset="0"/>
              </a:defRPr>
            </a:lvl4pPr>
            <a:lvl5pPr>
              <a:lnSpc>
                <a:spcPts val="2400"/>
              </a:lnSpc>
              <a:buFontTx/>
              <a:buBlip>
                <a:blip r:embed="rId2"/>
              </a:buBlip>
              <a:defRPr sz="1400">
                <a:solidFill>
                  <a:schemeClr val="tx1">
                    <a:lumMod val="85000"/>
                    <a:lumOff val="15000"/>
                  </a:schemeClr>
                </a:solidFill>
                <a:latin typeface="Verdana" pitchFamily="34" charset="0"/>
                <a:ea typeface="Verdana" pitchFamily="34" charset="0"/>
                <a:cs typeface="Verdana" pitchFamily="34"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p>
            <a:fld id="{E67DA0B0-F279-4AA5-B6F0-5215D97D8B6D}" type="datetimeFigureOut">
              <a:rPr lang="nl-NL" smtClean="0"/>
              <a:pPr/>
              <a:t>12-11-2018</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CDD78249-1597-44AF-A5CA-A762BAA5279E}" type="slidenum">
              <a:rPr lang="nl-NL" smtClean="0"/>
              <a:pPr/>
              <a:t>‹nr.›</a:t>
            </a:fld>
            <a:endParaRPr lang="nl-NL" dirty="0"/>
          </a:p>
        </p:txBody>
      </p:sp>
      <p:grpSp>
        <p:nvGrpSpPr>
          <p:cNvPr id="7" name="Groep 14"/>
          <p:cNvGrpSpPr/>
          <p:nvPr/>
        </p:nvGrpSpPr>
        <p:grpSpPr>
          <a:xfrm>
            <a:off x="0" y="0"/>
            <a:ext cx="9144000" cy="548680"/>
            <a:chOff x="0" y="0"/>
            <a:chExt cx="9144000" cy="548680"/>
          </a:xfrm>
        </p:grpSpPr>
        <p:pic>
          <p:nvPicPr>
            <p:cNvPr id="13" name="Afbeelding 12" descr="logo-potjonker.png"/>
            <p:cNvPicPr>
              <a:picLocks noChangeAspect="1"/>
            </p:cNvPicPr>
            <p:nvPr userDrawn="1"/>
          </p:nvPicPr>
          <p:blipFill>
            <a:blip r:embed="rId3" cstate="print"/>
            <a:stretch>
              <a:fillRect/>
            </a:stretch>
          </p:blipFill>
          <p:spPr>
            <a:xfrm>
              <a:off x="4788024" y="0"/>
              <a:ext cx="4355976" cy="548680"/>
            </a:xfrm>
            <a:prstGeom prst="rect">
              <a:avLst/>
            </a:prstGeom>
          </p:spPr>
        </p:pic>
        <p:pic>
          <p:nvPicPr>
            <p:cNvPr id="10" name="Afbeelding 9" descr="logo-potjonker.png"/>
            <p:cNvPicPr>
              <a:picLocks noChangeAspect="1"/>
            </p:cNvPicPr>
            <p:nvPr userDrawn="1"/>
          </p:nvPicPr>
          <p:blipFill>
            <a:blip r:embed="rId3" cstate="print"/>
            <a:stretch>
              <a:fillRect/>
            </a:stretch>
          </p:blipFill>
          <p:spPr>
            <a:xfrm>
              <a:off x="4788024" y="116632"/>
              <a:ext cx="4355976" cy="397029"/>
            </a:xfrm>
            <a:prstGeom prst="rect">
              <a:avLst/>
            </a:prstGeom>
          </p:spPr>
        </p:pic>
        <p:pic>
          <p:nvPicPr>
            <p:cNvPr id="11" name="Afbeelding 10" descr="logo-potjonker.png"/>
            <p:cNvPicPr>
              <a:picLocks noChangeAspect="1"/>
            </p:cNvPicPr>
            <p:nvPr userDrawn="1"/>
          </p:nvPicPr>
          <p:blipFill>
            <a:blip r:embed="rId3" cstate="print"/>
            <a:srcRect r="77783"/>
            <a:stretch>
              <a:fillRect/>
            </a:stretch>
          </p:blipFill>
          <p:spPr>
            <a:xfrm>
              <a:off x="0" y="0"/>
              <a:ext cx="4788024" cy="548680"/>
            </a:xfrm>
            <a:prstGeom prst="rect">
              <a:avLst/>
            </a:prstGeom>
          </p:spPr>
        </p:pic>
        <p:cxnSp>
          <p:nvCxnSpPr>
            <p:cNvPr id="12" name="Rechte verbindingslijn 11"/>
            <p:cNvCxnSpPr/>
            <p:nvPr userDrawn="1"/>
          </p:nvCxnSpPr>
          <p:spPr>
            <a:xfrm>
              <a:off x="0" y="548680"/>
              <a:ext cx="9144000" cy="0"/>
            </a:xfrm>
            <a:prstGeom prst="line">
              <a:avLst/>
            </a:prstGeom>
            <a:ln w="57150">
              <a:solidFill>
                <a:srgbClr val="CCAF5F"/>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83568" y="3212976"/>
            <a:ext cx="7772400" cy="1362075"/>
          </a:xfrm>
        </p:spPr>
        <p:txBody>
          <a:bodyPr anchor="t">
            <a:normAutofit/>
          </a:bodyPr>
          <a:lstStyle>
            <a:lvl1pPr algn="l">
              <a:defRPr sz="3200" b="1" cap="all"/>
            </a:lvl1p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683568" y="170080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67DA0B0-F279-4AA5-B6F0-5215D97D8B6D}" type="datetimeFigureOut">
              <a:rPr lang="nl-NL" smtClean="0"/>
              <a:pPr/>
              <a:t>12-11-2018</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CDD78249-1597-44AF-A5CA-A762BAA5279E}" type="slidenum">
              <a:rPr lang="nl-NL" smtClean="0"/>
              <a:pPr/>
              <a:t>‹nr.›</a:t>
            </a:fld>
            <a:endParaRPr lang="nl-NL" dirty="0"/>
          </a:p>
        </p:txBody>
      </p:sp>
      <p:grpSp>
        <p:nvGrpSpPr>
          <p:cNvPr id="7" name="Groep 10"/>
          <p:cNvGrpSpPr/>
          <p:nvPr/>
        </p:nvGrpSpPr>
        <p:grpSpPr>
          <a:xfrm>
            <a:off x="0" y="0"/>
            <a:ext cx="9144000" cy="548680"/>
            <a:chOff x="0" y="0"/>
            <a:chExt cx="9144000" cy="548680"/>
          </a:xfrm>
        </p:grpSpPr>
        <p:pic>
          <p:nvPicPr>
            <p:cNvPr id="12" name="Afbeelding 11" descr="logo-potjonker.png"/>
            <p:cNvPicPr>
              <a:picLocks noChangeAspect="1"/>
            </p:cNvPicPr>
            <p:nvPr userDrawn="1"/>
          </p:nvPicPr>
          <p:blipFill>
            <a:blip r:embed="rId2" cstate="print"/>
            <a:stretch>
              <a:fillRect/>
            </a:stretch>
          </p:blipFill>
          <p:spPr>
            <a:xfrm>
              <a:off x="4788024" y="0"/>
              <a:ext cx="4355976" cy="548680"/>
            </a:xfrm>
            <a:prstGeom prst="rect">
              <a:avLst/>
            </a:prstGeom>
          </p:spPr>
        </p:pic>
        <p:pic>
          <p:nvPicPr>
            <p:cNvPr id="13" name="Afbeelding 12" descr="logo-potjonker.png"/>
            <p:cNvPicPr>
              <a:picLocks noChangeAspect="1"/>
            </p:cNvPicPr>
            <p:nvPr userDrawn="1"/>
          </p:nvPicPr>
          <p:blipFill>
            <a:blip r:embed="rId2" cstate="print"/>
            <a:stretch>
              <a:fillRect/>
            </a:stretch>
          </p:blipFill>
          <p:spPr>
            <a:xfrm>
              <a:off x="4788024" y="116632"/>
              <a:ext cx="4355976" cy="397029"/>
            </a:xfrm>
            <a:prstGeom prst="rect">
              <a:avLst/>
            </a:prstGeom>
          </p:spPr>
        </p:pic>
        <p:pic>
          <p:nvPicPr>
            <p:cNvPr id="14" name="Afbeelding 13" descr="logo-potjonker.png"/>
            <p:cNvPicPr>
              <a:picLocks noChangeAspect="1"/>
            </p:cNvPicPr>
            <p:nvPr userDrawn="1"/>
          </p:nvPicPr>
          <p:blipFill>
            <a:blip r:embed="rId2" cstate="print"/>
            <a:srcRect r="77783"/>
            <a:stretch>
              <a:fillRect/>
            </a:stretch>
          </p:blipFill>
          <p:spPr>
            <a:xfrm>
              <a:off x="0" y="0"/>
              <a:ext cx="4788024" cy="548680"/>
            </a:xfrm>
            <a:prstGeom prst="rect">
              <a:avLst/>
            </a:prstGeom>
          </p:spPr>
        </p:pic>
        <p:cxnSp>
          <p:nvCxnSpPr>
            <p:cNvPr id="15" name="Rechte verbindingslijn 14"/>
            <p:cNvCxnSpPr/>
            <p:nvPr userDrawn="1"/>
          </p:nvCxnSpPr>
          <p:spPr>
            <a:xfrm>
              <a:off x="0" y="548680"/>
              <a:ext cx="9144000" cy="0"/>
            </a:xfrm>
            <a:prstGeom prst="line">
              <a:avLst/>
            </a:prstGeom>
            <a:ln w="57150">
              <a:solidFill>
                <a:srgbClr val="CCAF5F"/>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620688"/>
            <a:ext cx="8229600" cy="796950"/>
          </a:xfrm>
        </p:spPr>
        <p:txBody>
          <a:bodyPr/>
          <a:lstStyle/>
          <a:p>
            <a:r>
              <a:rPr lang="nl-NL" smtClean="0"/>
              <a:t>Klik om de stijl te bewerken</a:t>
            </a:r>
            <a:endParaRPr lang="nl-NL" dirty="0"/>
          </a:p>
        </p:txBody>
      </p:sp>
      <p:sp>
        <p:nvSpPr>
          <p:cNvPr id="3" name="Tijdelijke aanduiding voor inhoud 2"/>
          <p:cNvSpPr>
            <a:spLocks noGrp="1"/>
          </p:cNvSpPr>
          <p:nvPr>
            <p:ph sz="half" idx="1"/>
          </p:nvPr>
        </p:nvSpPr>
        <p:spPr>
          <a:xfrm>
            <a:off x="457200" y="1600200"/>
            <a:ext cx="4038600" cy="4525963"/>
          </a:xfrm>
        </p:spPr>
        <p:txBody>
          <a:bodyPr>
            <a:normAutofit/>
          </a:bodyPr>
          <a:lstStyle>
            <a:lvl1pPr>
              <a:lnSpc>
                <a:spcPts val="2400"/>
              </a:lnSpc>
              <a:buFontTx/>
              <a:buBlip>
                <a:blip r:embed="rId2"/>
              </a:buBlip>
              <a:defRPr sz="2000"/>
            </a:lvl1pPr>
            <a:lvl2pPr>
              <a:lnSpc>
                <a:spcPts val="2400"/>
              </a:lnSpc>
              <a:buFontTx/>
              <a:buBlip>
                <a:blip r:embed="rId2"/>
              </a:buBlip>
              <a:defRPr sz="1800"/>
            </a:lvl2pPr>
            <a:lvl3pPr>
              <a:lnSpc>
                <a:spcPts val="2400"/>
              </a:lnSpc>
              <a:buFontTx/>
              <a:buBlip>
                <a:blip r:embed="rId2"/>
              </a:buBlip>
              <a:defRPr sz="1600"/>
            </a:lvl3pPr>
            <a:lvl4pPr>
              <a:lnSpc>
                <a:spcPts val="2400"/>
              </a:lnSpc>
              <a:buFontTx/>
              <a:buBlip>
                <a:blip r:embed="rId2"/>
              </a:buBlip>
              <a:defRPr sz="1400"/>
            </a:lvl4pPr>
            <a:lvl5pPr>
              <a:lnSpc>
                <a:spcPts val="2400"/>
              </a:lnSpc>
              <a:buFontTx/>
              <a:buBlip>
                <a:blip r:embed="rId2"/>
              </a:buBlip>
              <a:defRPr sz="14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inhoud 3"/>
          <p:cNvSpPr>
            <a:spLocks noGrp="1"/>
          </p:cNvSpPr>
          <p:nvPr>
            <p:ph sz="half" idx="2"/>
          </p:nvPr>
        </p:nvSpPr>
        <p:spPr>
          <a:xfrm>
            <a:off x="4648200" y="1600200"/>
            <a:ext cx="4038600" cy="4525963"/>
          </a:xfrm>
        </p:spPr>
        <p:txBody>
          <a:bodyPr>
            <a:normAutofit/>
          </a:bodyPr>
          <a:lstStyle>
            <a:lvl1pPr>
              <a:lnSpc>
                <a:spcPts val="2400"/>
              </a:lnSpc>
              <a:buFontTx/>
              <a:buBlip>
                <a:blip r:embed="rId2"/>
              </a:buBlip>
              <a:defRPr sz="2000"/>
            </a:lvl1pPr>
            <a:lvl2pPr>
              <a:lnSpc>
                <a:spcPts val="2400"/>
              </a:lnSpc>
              <a:buFontTx/>
              <a:buBlip>
                <a:blip r:embed="rId2"/>
              </a:buBlip>
              <a:defRPr sz="1800"/>
            </a:lvl2pPr>
            <a:lvl3pPr>
              <a:lnSpc>
                <a:spcPts val="2400"/>
              </a:lnSpc>
              <a:buFontTx/>
              <a:buBlip>
                <a:blip r:embed="rId2"/>
              </a:buBlip>
              <a:defRPr sz="1600"/>
            </a:lvl3pPr>
            <a:lvl4pPr>
              <a:lnSpc>
                <a:spcPts val="2400"/>
              </a:lnSpc>
              <a:buFontTx/>
              <a:buBlip>
                <a:blip r:embed="rId2"/>
              </a:buBlip>
              <a:defRPr sz="1400"/>
            </a:lvl4pPr>
            <a:lvl5pPr>
              <a:lnSpc>
                <a:spcPts val="2400"/>
              </a:lnSpc>
              <a:buFontTx/>
              <a:buBlip>
                <a:blip r:embed="rId2"/>
              </a:buBlip>
              <a:defRPr sz="14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Tijdelijke aanduiding voor datum 4"/>
          <p:cNvSpPr>
            <a:spLocks noGrp="1"/>
          </p:cNvSpPr>
          <p:nvPr>
            <p:ph type="dt" sz="half" idx="10"/>
          </p:nvPr>
        </p:nvSpPr>
        <p:spPr/>
        <p:txBody>
          <a:bodyPr/>
          <a:lstStyle/>
          <a:p>
            <a:fld id="{E67DA0B0-F279-4AA5-B6F0-5215D97D8B6D}" type="datetimeFigureOut">
              <a:rPr lang="nl-NL" smtClean="0"/>
              <a:pPr/>
              <a:t>12-11-2018</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CDD78249-1597-44AF-A5CA-A762BAA5279E}" type="slidenum">
              <a:rPr lang="nl-NL" smtClean="0"/>
              <a:pPr/>
              <a:t>‹nr.›</a:t>
            </a:fld>
            <a:endParaRPr lang="nl-NL" dirty="0"/>
          </a:p>
        </p:txBody>
      </p:sp>
      <p:grpSp>
        <p:nvGrpSpPr>
          <p:cNvPr id="8" name="Groep 7"/>
          <p:cNvGrpSpPr/>
          <p:nvPr/>
        </p:nvGrpSpPr>
        <p:grpSpPr>
          <a:xfrm>
            <a:off x="0" y="0"/>
            <a:ext cx="9144000" cy="548680"/>
            <a:chOff x="0" y="0"/>
            <a:chExt cx="9144000" cy="548680"/>
          </a:xfrm>
        </p:grpSpPr>
        <p:pic>
          <p:nvPicPr>
            <p:cNvPr id="9" name="Afbeelding 8" descr="logo-potjonker.png"/>
            <p:cNvPicPr>
              <a:picLocks noChangeAspect="1"/>
            </p:cNvPicPr>
            <p:nvPr userDrawn="1"/>
          </p:nvPicPr>
          <p:blipFill>
            <a:blip r:embed="rId3" cstate="print"/>
            <a:stretch>
              <a:fillRect/>
            </a:stretch>
          </p:blipFill>
          <p:spPr>
            <a:xfrm>
              <a:off x="4788024" y="0"/>
              <a:ext cx="4355976" cy="548680"/>
            </a:xfrm>
            <a:prstGeom prst="rect">
              <a:avLst/>
            </a:prstGeom>
          </p:spPr>
        </p:pic>
        <p:pic>
          <p:nvPicPr>
            <p:cNvPr id="10" name="Afbeelding 9" descr="logo-potjonker.png"/>
            <p:cNvPicPr>
              <a:picLocks noChangeAspect="1"/>
            </p:cNvPicPr>
            <p:nvPr userDrawn="1"/>
          </p:nvPicPr>
          <p:blipFill>
            <a:blip r:embed="rId3" cstate="print"/>
            <a:stretch>
              <a:fillRect/>
            </a:stretch>
          </p:blipFill>
          <p:spPr>
            <a:xfrm>
              <a:off x="4788024" y="116632"/>
              <a:ext cx="4355976" cy="397029"/>
            </a:xfrm>
            <a:prstGeom prst="rect">
              <a:avLst/>
            </a:prstGeom>
          </p:spPr>
        </p:pic>
        <p:pic>
          <p:nvPicPr>
            <p:cNvPr id="11" name="Afbeelding 10" descr="logo-potjonker.png"/>
            <p:cNvPicPr>
              <a:picLocks noChangeAspect="1"/>
            </p:cNvPicPr>
            <p:nvPr userDrawn="1"/>
          </p:nvPicPr>
          <p:blipFill>
            <a:blip r:embed="rId3" cstate="print"/>
            <a:srcRect r="77783"/>
            <a:stretch>
              <a:fillRect/>
            </a:stretch>
          </p:blipFill>
          <p:spPr>
            <a:xfrm>
              <a:off x="0" y="0"/>
              <a:ext cx="4788024" cy="548680"/>
            </a:xfrm>
            <a:prstGeom prst="rect">
              <a:avLst/>
            </a:prstGeom>
          </p:spPr>
        </p:pic>
        <p:cxnSp>
          <p:nvCxnSpPr>
            <p:cNvPr id="12" name="Rechte verbindingslijn 11"/>
            <p:cNvCxnSpPr/>
            <p:nvPr userDrawn="1"/>
          </p:nvCxnSpPr>
          <p:spPr>
            <a:xfrm>
              <a:off x="0" y="548680"/>
              <a:ext cx="9144000" cy="0"/>
            </a:xfrm>
            <a:prstGeom prst="line">
              <a:avLst/>
            </a:prstGeom>
            <a:ln w="57150">
              <a:solidFill>
                <a:srgbClr val="CCAF5F"/>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620688"/>
            <a:ext cx="8229600" cy="796950"/>
          </a:xfrm>
        </p:spPr>
        <p:txBody>
          <a:bodyPr/>
          <a:lstStyle>
            <a:lvl1pPr>
              <a:defRPr/>
            </a:lvl1pPr>
          </a:lstStyle>
          <a:p>
            <a:r>
              <a:rPr lang="nl-NL" smtClean="0"/>
              <a:t>Klik om de stijl te bewerken</a:t>
            </a:r>
            <a:endParaRPr lang="nl-NL" dirty="0"/>
          </a:p>
        </p:txBody>
      </p:sp>
      <p:sp>
        <p:nvSpPr>
          <p:cNvPr id="3" name="Tijdelijke aanduiding voor tekst 2"/>
          <p:cNvSpPr>
            <a:spLocks noGrp="1"/>
          </p:cNvSpPr>
          <p:nvPr>
            <p:ph type="body" idx="1"/>
          </p:nvPr>
        </p:nvSpPr>
        <p:spPr>
          <a:xfrm>
            <a:off x="457200" y="1535113"/>
            <a:ext cx="4040188"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normAutofit/>
          </a:bodyPr>
          <a:lstStyle>
            <a:lvl1pPr>
              <a:lnSpc>
                <a:spcPts val="2160"/>
              </a:lnSpc>
              <a:buFontTx/>
              <a:buBlip>
                <a:blip r:embed="rId2"/>
              </a:buBlip>
              <a:defRPr sz="1800"/>
            </a:lvl1pPr>
            <a:lvl2pPr>
              <a:lnSpc>
                <a:spcPts val="2160"/>
              </a:lnSpc>
              <a:buFontTx/>
              <a:buBlip>
                <a:blip r:embed="rId2"/>
              </a:buBlip>
              <a:defRPr sz="1600"/>
            </a:lvl2pPr>
            <a:lvl3pPr>
              <a:lnSpc>
                <a:spcPts val="2160"/>
              </a:lnSpc>
              <a:buFontTx/>
              <a:buBlip>
                <a:blip r:embed="rId2"/>
              </a:buBlip>
              <a:defRPr sz="1400"/>
            </a:lvl3pPr>
            <a:lvl4pPr>
              <a:lnSpc>
                <a:spcPts val="2160"/>
              </a:lnSpc>
              <a:buFontTx/>
              <a:buBlip>
                <a:blip r:embed="rId2"/>
              </a:buBlip>
              <a:defRPr sz="1200"/>
            </a:lvl4pPr>
            <a:lvl5pPr>
              <a:lnSpc>
                <a:spcPts val="2160"/>
              </a:lnSpc>
              <a:buFontTx/>
              <a:buBlip>
                <a:blip r:embed="rId2"/>
              </a:buBlip>
              <a:defRPr sz="1200"/>
            </a:lvl5pPr>
            <a:lvl6pPr>
              <a:defRPr sz="1600"/>
            </a:lvl6pPr>
            <a:lvl7pPr>
              <a:defRPr sz="1600"/>
            </a:lvl7pPr>
            <a:lvl8pPr>
              <a:defRPr sz="1600"/>
            </a:lvl8pPr>
            <a:lvl9pPr>
              <a:defRPr sz="16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Tijdelijke aanduiding voor tekst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normAutofit/>
          </a:bodyPr>
          <a:lstStyle>
            <a:lvl1pPr>
              <a:lnSpc>
                <a:spcPts val="2160"/>
              </a:lnSpc>
              <a:buFontTx/>
              <a:buBlip>
                <a:blip r:embed="rId2"/>
              </a:buBlip>
              <a:defRPr sz="1800"/>
            </a:lvl1pPr>
            <a:lvl2pPr>
              <a:lnSpc>
                <a:spcPts val="2160"/>
              </a:lnSpc>
              <a:buFontTx/>
              <a:buBlip>
                <a:blip r:embed="rId2"/>
              </a:buBlip>
              <a:defRPr sz="1600"/>
            </a:lvl2pPr>
            <a:lvl3pPr>
              <a:lnSpc>
                <a:spcPts val="2160"/>
              </a:lnSpc>
              <a:buFontTx/>
              <a:buBlip>
                <a:blip r:embed="rId2"/>
              </a:buBlip>
              <a:defRPr sz="1400"/>
            </a:lvl3pPr>
            <a:lvl4pPr>
              <a:lnSpc>
                <a:spcPts val="2160"/>
              </a:lnSpc>
              <a:buFontTx/>
              <a:buBlip>
                <a:blip r:embed="rId2"/>
              </a:buBlip>
              <a:defRPr sz="1200"/>
            </a:lvl4pPr>
            <a:lvl5pPr>
              <a:lnSpc>
                <a:spcPts val="2160"/>
              </a:lnSpc>
              <a:buFontTx/>
              <a:buBlip>
                <a:blip r:embed="rId2"/>
              </a:buBlip>
              <a:defRPr sz="1200"/>
            </a:lvl5pPr>
            <a:lvl6pPr>
              <a:defRPr sz="1600"/>
            </a:lvl6pPr>
            <a:lvl7pPr>
              <a:defRPr sz="1600"/>
            </a:lvl7pPr>
            <a:lvl8pPr>
              <a:defRPr sz="1600"/>
            </a:lvl8pPr>
            <a:lvl9pPr>
              <a:defRPr sz="16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7" name="Tijdelijke aanduiding voor datum 6"/>
          <p:cNvSpPr>
            <a:spLocks noGrp="1"/>
          </p:cNvSpPr>
          <p:nvPr>
            <p:ph type="dt" sz="half" idx="10"/>
          </p:nvPr>
        </p:nvSpPr>
        <p:spPr/>
        <p:txBody>
          <a:bodyPr/>
          <a:lstStyle/>
          <a:p>
            <a:fld id="{E67DA0B0-F279-4AA5-B6F0-5215D97D8B6D}" type="datetimeFigureOut">
              <a:rPr lang="nl-NL" smtClean="0"/>
              <a:pPr/>
              <a:t>12-11-2018</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CDD78249-1597-44AF-A5CA-A762BAA5279E}" type="slidenum">
              <a:rPr lang="nl-NL" smtClean="0"/>
              <a:pPr/>
              <a:t>‹nr.›</a:t>
            </a:fld>
            <a:endParaRPr lang="nl-NL" dirty="0"/>
          </a:p>
        </p:txBody>
      </p:sp>
      <p:grpSp>
        <p:nvGrpSpPr>
          <p:cNvPr id="10" name="Groep 9"/>
          <p:cNvGrpSpPr/>
          <p:nvPr/>
        </p:nvGrpSpPr>
        <p:grpSpPr>
          <a:xfrm>
            <a:off x="0" y="0"/>
            <a:ext cx="9144000" cy="548680"/>
            <a:chOff x="0" y="0"/>
            <a:chExt cx="9144000" cy="548680"/>
          </a:xfrm>
        </p:grpSpPr>
        <p:pic>
          <p:nvPicPr>
            <p:cNvPr id="11" name="Afbeelding 10" descr="logo-potjonker.png"/>
            <p:cNvPicPr>
              <a:picLocks noChangeAspect="1"/>
            </p:cNvPicPr>
            <p:nvPr userDrawn="1"/>
          </p:nvPicPr>
          <p:blipFill>
            <a:blip r:embed="rId3" cstate="print"/>
            <a:stretch>
              <a:fillRect/>
            </a:stretch>
          </p:blipFill>
          <p:spPr>
            <a:xfrm>
              <a:off x="4788024" y="0"/>
              <a:ext cx="4355976" cy="548680"/>
            </a:xfrm>
            <a:prstGeom prst="rect">
              <a:avLst/>
            </a:prstGeom>
          </p:spPr>
        </p:pic>
        <p:pic>
          <p:nvPicPr>
            <p:cNvPr id="12" name="Afbeelding 11" descr="logo-potjonker.png"/>
            <p:cNvPicPr>
              <a:picLocks noChangeAspect="1"/>
            </p:cNvPicPr>
            <p:nvPr userDrawn="1"/>
          </p:nvPicPr>
          <p:blipFill>
            <a:blip r:embed="rId3" cstate="print"/>
            <a:stretch>
              <a:fillRect/>
            </a:stretch>
          </p:blipFill>
          <p:spPr>
            <a:xfrm>
              <a:off x="4788024" y="116632"/>
              <a:ext cx="4355976" cy="397029"/>
            </a:xfrm>
            <a:prstGeom prst="rect">
              <a:avLst/>
            </a:prstGeom>
          </p:spPr>
        </p:pic>
        <p:pic>
          <p:nvPicPr>
            <p:cNvPr id="13" name="Afbeelding 12" descr="logo-potjonker.png"/>
            <p:cNvPicPr>
              <a:picLocks noChangeAspect="1"/>
            </p:cNvPicPr>
            <p:nvPr userDrawn="1"/>
          </p:nvPicPr>
          <p:blipFill>
            <a:blip r:embed="rId3" cstate="print"/>
            <a:srcRect r="77783"/>
            <a:stretch>
              <a:fillRect/>
            </a:stretch>
          </p:blipFill>
          <p:spPr>
            <a:xfrm>
              <a:off x="0" y="0"/>
              <a:ext cx="4788024" cy="548680"/>
            </a:xfrm>
            <a:prstGeom prst="rect">
              <a:avLst/>
            </a:prstGeom>
          </p:spPr>
        </p:pic>
        <p:cxnSp>
          <p:nvCxnSpPr>
            <p:cNvPr id="14" name="Rechte verbindingslijn 13"/>
            <p:cNvCxnSpPr/>
            <p:nvPr userDrawn="1"/>
          </p:nvCxnSpPr>
          <p:spPr>
            <a:xfrm>
              <a:off x="0" y="548680"/>
              <a:ext cx="9144000" cy="0"/>
            </a:xfrm>
            <a:prstGeom prst="line">
              <a:avLst/>
            </a:prstGeom>
            <a:ln w="57150">
              <a:solidFill>
                <a:srgbClr val="CCAF5F"/>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620688"/>
            <a:ext cx="8229600" cy="796950"/>
          </a:xfrm>
        </p:spPr>
        <p:txBody>
          <a:bodyPr/>
          <a:lstStyle/>
          <a:p>
            <a:r>
              <a:rPr lang="nl-NL" dirty="0" smtClean="0"/>
              <a:t>Klik om de stijl te bewerken</a:t>
            </a:r>
            <a:endParaRPr lang="nl-NL" dirty="0"/>
          </a:p>
        </p:txBody>
      </p:sp>
      <p:sp>
        <p:nvSpPr>
          <p:cNvPr id="3" name="Tijdelijke aanduiding voor datum 2"/>
          <p:cNvSpPr>
            <a:spLocks noGrp="1"/>
          </p:cNvSpPr>
          <p:nvPr>
            <p:ph type="dt" sz="half" idx="10"/>
          </p:nvPr>
        </p:nvSpPr>
        <p:spPr/>
        <p:txBody>
          <a:bodyPr/>
          <a:lstStyle/>
          <a:p>
            <a:fld id="{E67DA0B0-F279-4AA5-B6F0-5215D97D8B6D}" type="datetimeFigureOut">
              <a:rPr lang="nl-NL" smtClean="0"/>
              <a:pPr/>
              <a:t>12-11-2018</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CDD78249-1597-44AF-A5CA-A762BAA5279E}" type="slidenum">
              <a:rPr lang="nl-NL" smtClean="0"/>
              <a:pPr/>
              <a:t>‹nr.›</a:t>
            </a:fld>
            <a:endParaRPr lang="nl-NL" dirty="0"/>
          </a:p>
        </p:txBody>
      </p:sp>
      <p:grpSp>
        <p:nvGrpSpPr>
          <p:cNvPr id="6" name="Groep 5"/>
          <p:cNvGrpSpPr/>
          <p:nvPr userDrawn="1"/>
        </p:nvGrpSpPr>
        <p:grpSpPr>
          <a:xfrm>
            <a:off x="0" y="0"/>
            <a:ext cx="9144000" cy="548680"/>
            <a:chOff x="0" y="0"/>
            <a:chExt cx="9144000" cy="548680"/>
          </a:xfrm>
        </p:grpSpPr>
        <p:pic>
          <p:nvPicPr>
            <p:cNvPr id="7" name="Afbeelding 6" descr="logo-potjonker.png"/>
            <p:cNvPicPr>
              <a:picLocks noChangeAspect="1"/>
            </p:cNvPicPr>
            <p:nvPr userDrawn="1"/>
          </p:nvPicPr>
          <p:blipFill>
            <a:blip r:embed="rId2" cstate="print"/>
            <a:stretch>
              <a:fillRect/>
            </a:stretch>
          </p:blipFill>
          <p:spPr>
            <a:xfrm>
              <a:off x="4788024" y="0"/>
              <a:ext cx="4355976" cy="548680"/>
            </a:xfrm>
            <a:prstGeom prst="rect">
              <a:avLst/>
            </a:prstGeom>
          </p:spPr>
        </p:pic>
        <p:pic>
          <p:nvPicPr>
            <p:cNvPr id="8" name="Afbeelding 7" descr="logo-potjonker.png"/>
            <p:cNvPicPr>
              <a:picLocks noChangeAspect="1"/>
            </p:cNvPicPr>
            <p:nvPr userDrawn="1"/>
          </p:nvPicPr>
          <p:blipFill>
            <a:blip r:embed="rId2" cstate="print"/>
            <a:stretch>
              <a:fillRect/>
            </a:stretch>
          </p:blipFill>
          <p:spPr>
            <a:xfrm>
              <a:off x="4788024" y="116632"/>
              <a:ext cx="4355976" cy="397029"/>
            </a:xfrm>
            <a:prstGeom prst="rect">
              <a:avLst/>
            </a:prstGeom>
          </p:spPr>
        </p:pic>
        <p:pic>
          <p:nvPicPr>
            <p:cNvPr id="9" name="Afbeelding 8" descr="logo-potjonker.png"/>
            <p:cNvPicPr>
              <a:picLocks noChangeAspect="1"/>
            </p:cNvPicPr>
            <p:nvPr userDrawn="1"/>
          </p:nvPicPr>
          <p:blipFill>
            <a:blip r:embed="rId2" cstate="print"/>
            <a:srcRect r="77783"/>
            <a:stretch>
              <a:fillRect/>
            </a:stretch>
          </p:blipFill>
          <p:spPr>
            <a:xfrm>
              <a:off x="0" y="0"/>
              <a:ext cx="4788024" cy="548680"/>
            </a:xfrm>
            <a:prstGeom prst="rect">
              <a:avLst/>
            </a:prstGeom>
          </p:spPr>
        </p:pic>
        <p:cxnSp>
          <p:nvCxnSpPr>
            <p:cNvPr id="10" name="Rechte verbindingslijn 9"/>
            <p:cNvCxnSpPr/>
            <p:nvPr userDrawn="1"/>
          </p:nvCxnSpPr>
          <p:spPr>
            <a:xfrm>
              <a:off x="0" y="548680"/>
              <a:ext cx="9144000" cy="0"/>
            </a:xfrm>
            <a:prstGeom prst="line">
              <a:avLst/>
            </a:prstGeom>
            <a:ln w="57150">
              <a:solidFill>
                <a:srgbClr val="CCAF5F"/>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67DA0B0-F279-4AA5-B6F0-5215D97D8B6D}" type="datetimeFigureOut">
              <a:rPr lang="nl-NL" smtClean="0"/>
              <a:pPr/>
              <a:t>12-11-2018</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CDD78249-1597-44AF-A5CA-A762BAA5279E}" type="slidenum">
              <a:rPr lang="nl-NL" smtClean="0"/>
              <a:pPr/>
              <a:t>‹nr.›</a:t>
            </a:fld>
            <a:endParaRPr lang="nl-N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67544" y="764704"/>
            <a:ext cx="3008313" cy="1162050"/>
          </a:xfrm>
        </p:spPr>
        <p:txBody>
          <a:bodyPr anchor="b"/>
          <a:lstStyle>
            <a:lvl1pPr algn="l">
              <a:defRPr sz="2000" b="1"/>
            </a:lvl1pPr>
          </a:lstStyle>
          <a:p>
            <a:r>
              <a:rPr lang="nl-NL" dirty="0" smtClean="0"/>
              <a:t>Klik om de stijl te bewerken</a:t>
            </a:r>
            <a:endParaRPr lang="nl-NL" dirty="0"/>
          </a:p>
        </p:txBody>
      </p:sp>
      <p:sp>
        <p:nvSpPr>
          <p:cNvPr id="3" name="Tijdelijke aanduiding voor inhoud 2"/>
          <p:cNvSpPr>
            <a:spLocks noGrp="1"/>
          </p:cNvSpPr>
          <p:nvPr>
            <p:ph idx="1"/>
          </p:nvPr>
        </p:nvSpPr>
        <p:spPr>
          <a:xfrm>
            <a:off x="3575050" y="764704"/>
            <a:ext cx="5111750" cy="5361459"/>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tekst 3"/>
          <p:cNvSpPr>
            <a:spLocks noGrp="1"/>
          </p:cNvSpPr>
          <p:nvPr>
            <p:ph type="body" sz="half" idx="2"/>
          </p:nvPr>
        </p:nvSpPr>
        <p:spPr>
          <a:xfrm>
            <a:off x="457200" y="1916832"/>
            <a:ext cx="3008313" cy="42093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smtClean="0"/>
              <a:t>Klik om de modelstijlen te bewerken</a:t>
            </a:r>
          </a:p>
        </p:txBody>
      </p:sp>
      <p:sp>
        <p:nvSpPr>
          <p:cNvPr id="5" name="Tijdelijke aanduiding voor datum 4"/>
          <p:cNvSpPr>
            <a:spLocks noGrp="1"/>
          </p:cNvSpPr>
          <p:nvPr>
            <p:ph type="dt" sz="half" idx="10"/>
          </p:nvPr>
        </p:nvSpPr>
        <p:spPr/>
        <p:txBody>
          <a:bodyPr/>
          <a:lstStyle/>
          <a:p>
            <a:fld id="{E67DA0B0-F279-4AA5-B6F0-5215D97D8B6D}" type="datetimeFigureOut">
              <a:rPr lang="nl-NL" smtClean="0"/>
              <a:pPr/>
              <a:t>12-11-2018</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CDD78249-1597-44AF-A5CA-A762BAA5279E}" type="slidenum">
              <a:rPr lang="nl-NL" smtClean="0"/>
              <a:pPr/>
              <a:t>‹nr.›</a:t>
            </a:fld>
            <a:endParaRPr lang="nl-NL" dirty="0"/>
          </a:p>
        </p:txBody>
      </p:sp>
      <p:grpSp>
        <p:nvGrpSpPr>
          <p:cNvPr id="8" name="Groep 7"/>
          <p:cNvGrpSpPr/>
          <p:nvPr userDrawn="1"/>
        </p:nvGrpSpPr>
        <p:grpSpPr>
          <a:xfrm>
            <a:off x="0" y="0"/>
            <a:ext cx="9144000" cy="548680"/>
            <a:chOff x="0" y="0"/>
            <a:chExt cx="9144000" cy="548680"/>
          </a:xfrm>
        </p:grpSpPr>
        <p:pic>
          <p:nvPicPr>
            <p:cNvPr id="9" name="Afbeelding 8" descr="logo-potjonker.png"/>
            <p:cNvPicPr>
              <a:picLocks noChangeAspect="1"/>
            </p:cNvPicPr>
            <p:nvPr userDrawn="1"/>
          </p:nvPicPr>
          <p:blipFill>
            <a:blip r:embed="rId2" cstate="print"/>
            <a:stretch>
              <a:fillRect/>
            </a:stretch>
          </p:blipFill>
          <p:spPr>
            <a:xfrm>
              <a:off x="4788024" y="0"/>
              <a:ext cx="4355976" cy="548680"/>
            </a:xfrm>
            <a:prstGeom prst="rect">
              <a:avLst/>
            </a:prstGeom>
          </p:spPr>
        </p:pic>
        <p:pic>
          <p:nvPicPr>
            <p:cNvPr id="10" name="Afbeelding 9" descr="logo-potjonker.png"/>
            <p:cNvPicPr>
              <a:picLocks noChangeAspect="1"/>
            </p:cNvPicPr>
            <p:nvPr userDrawn="1"/>
          </p:nvPicPr>
          <p:blipFill>
            <a:blip r:embed="rId2" cstate="print"/>
            <a:stretch>
              <a:fillRect/>
            </a:stretch>
          </p:blipFill>
          <p:spPr>
            <a:xfrm>
              <a:off x="4788024" y="116632"/>
              <a:ext cx="4355976" cy="397029"/>
            </a:xfrm>
            <a:prstGeom prst="rect">
              <a:avLst/>
            </a:prstGeom>
          </p:spPr>
        </p:pic>
        <p:pic>
          <p:nvPicPr>
            <p:cNvPr id="11" name="Afbeelding 10" descr="logo-potjonker.png"/>
            <p:cNvPicPr>
              <a:picLocks noChangeAspect="1"/>
            </p:cNvPicPr>
            <p:nvPr userDrawn="1"/>
          </p:nvPicPr>
          <p:blipFill>
            <a:blip r:embed="rId2" cstate="print"/>
            <a:srcRect r="77783"/>
            <a:stretch>
              <a:fillRect/>
            </a:stretch>
          </p:blipFill>
          <p:spPr>
            <a:xfrm>
              <a:off x="0" y="0"/>
              <a:ext cx="4788024" cy="548680"/>
            </a:xfrm>
            <a:prstGeom prst="rect">
              <a:avLst/>
            </a:prstGeom>
          </p:spPr>
        </p:pic>
        <p:cxnSp>
          <p:nvCxnSpPr>
            <p:cNvPr id="12" name="Rechte verbindingslijn 11"/>
            <p:cNvCxnSpPr/>
            <p:nvPr userDrawn="1"/>
          </p:nvCxnSpPr>
          <p:spPr>
            <a:xfrm>
              <a:off x="0" y="548680"/>
              <a:ext cx="9144000" cy="0"/>
            </a:xfrm>
            <a:prstGeom prst="line">
              <a:avLst/>
            </a:prstGeom>
            <a:ln w="57150">
              <a:solidFill>
                <a:srgbClr val="CCAF5F"/>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smtClean="0"/>
              <a:t>Klik op het pictogram als u een afbeelding wilt toevoegen</a:t>
            </a:r>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67DA0B0-F279-4AA5-B6F0-5215D97D8B6D}" type="datetimeFigureOut">
              <a:rPr lang="nl-NL" smtClean="0"/>
              <a:pPr/>
              <a:t>12-11-2018</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CDD78249-1597-44AF-A5CA-A762BAA5279E}" type="slidenum">
              <a:rPr lang="nl-NL" smtClean="0"/>
              <a:pPr/>
              <a:t>‹nr.›</a:t>
            </a:fld>
            <a:endParaRPr lang="nl-NL" dirty="0"/>
          </a:p>
        </p:txBody>
      </p:sp>
      <p:grpSp>
        <p:nvGrpSpPr>
          <p:cNvPr id="8" name="Groep 7"/>
          <p:cNvGrpSpPr/>
          <p:nvPr userDrawn="1"/>
        </p:nvGrpSpPr>
        <p:grpSpPr>
          <a:xfrm>
            <a:off x="0" y="0"/>
            <a:ext cx="9144000" cy="548680"/>
            <a:chOff x="0" y="0"/>
            <a:chExt cx="9144000" cy="548680"/>
          </a:xfrm>
        </p:grpSpPr>
        <p:pic>
          <p:nvPicPr>
            <p:cNvPr id="9" name="Afbeelding 8" descr="logo-potjonker.png"/>
            <p:cNvPicPr>
              <a:picLocks noChangeAspect="1"/>
            </p:cNvPicPr>
            <p:nvPr userDrawn="1"/>
          </p:nvPicPr>
          <p:blipFill>
            <a:blip r:embed="rId2" cstate="print"/>
            <a:stretch>
              <a:fillRect/>
            </a:stretch>
          </p:blipFill>
          <p:spPr>
            <a:xfrm>
              <a:off x="4788024" y="0"/>
              <a:ext cx="4355976" cy="548680"/>
            </a:xfrm>
            <a:prstGeom prst="rect">
              <a:avLst/>
            </a:prstGeom>
          </p:spPr>
        </p:pic>
        <p:pic>
          <p:nvPicPr>
            <p:cNvPr id="10" name="Afbeelding 9" descr="logo-potjonker.png"/>
            <p:cNvPicPr>
              <a:picLocks noChangeAspect="1"/>
            </p:cNvPicPr>
            <p:nvPr userDrawn="1"/>
          </p:nvPicPr>
          <p:blipFill>
            <a:blip r:embed="rId2" cstate="print"/>
            <a:stretch>
              <a:fillRect/>
            </a:stretch>
          </p:blipFill>
          <p:spPr>
            <a:xfrm>
              <a:off x="4788024" y="116632"/>
              <a:ext cx="4355976" cy="397029"/>
            </a:xfrm>
            <a:prstGeom prst="rect">
              <a:avLst/>
            </a:prstGeom>
          </p:spPr>
        </p:pic>
        <p:pic>
          <p:nvPicPr>
            <p:cNvPr id="11" name="Afbeelding 10" descr="logo-potjonker.png"/>
            <p:cNvPicPr>
              <a:picLocks noChangeAspect="1"/>
            </p:cNvPicPr>
            <p:nvPr userDrawn="1"/>
          </p:nvPicPr>
          <p:blipFill>
            <a:blip r:embed="rId2" cstate="print"/>
            <a:srcRect r="77783"/>
            <a:stretch>
              <a:fillRect/>
            </a:stretch>
          </p:blipFill>
          <p:spPr>
            <a:xfrm>
              <a:off x="0" y="0"/>
              <a:ext cx="4788024" cy="548680"/>
            </a:xfrm>
            <a:prstGeom prst="rect">
              <a:avLst/>
            </a:prstGeom>
          </p:spPr>
        </p:pic>
        <p:cxnSp>
          <p:nvCxnSpPr>
            <p:cNvPr id="12" name="Rechte verbindingslijn 11"/>
            <p:cNvCxnSpPr/>
            <p:nvPr userDrawn="1"/>
          </p:nvCxnSpPr>
          <p:spPr>
            <a:xfrm>
              <a:off x="0" y="548680"/>
              <a:ext cx="9144000" cy="0"/>
            </a:xfrm>
            <a:prstGeom prst="line">
              <a:avLst/>
            </a:prstGeom>
            <a:ln w="57150">
              <a:solidFill>
                <a:srgbClr val="CCAF5F"/>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692696"/>
            <a:ext cx="8229600" cy="724942"/>
          </a:xfrm>
          <a:prstGeom prst="rect">
            <a:avLst/>
          </a:prstGeom>
        </p:spPr>
        <p:txBody>
          <a:bodyPr vert="horz" lIns="91440" tIns="45720" rIns="91440" bIns="45720" rtlCol="0" anchor="ctr">
            <a:norm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7DA0B0-F279-4AA5-B6F0-5215D97D8B6D}" type="datetimeFigureOut">
              <a:rPr lang="nl-NL" smtClean="0"/>
              <a:pPr/>
              <a:t>12-11-2018</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78249-1597-44AF-A5CA-A762BAA5279E}" type="slidenum">
              <a:rPr lang="nl-NL" smtClean="0"/>
              <a:pPr/>
              <a:t>‹nr.›</a:t>
            </a:fld>
            <a:endParaRPr lang="nl-NL"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b="1" kern="1200">
          <a:solidFill>
            <a:srgbClr val="01466D"/>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FontTx/>
        <a:buBlip>
          <a:blip r:embed="rId13"/>
        </a:buBlip>
        <a:defRPr sz="2000" kern="1200">
          <a:solidFill>
            <a:schemeClr val="tx1">
              <a:lumMod val="85000"/>
              <a:lumOff val="15000"/>
            </a:schemeClr>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Tx/>
        <a:buBlip>
          <a:blip r:embed="rId13"/>
        </a:buBlip>
        <a:defRPr sz="1800" kern="1200">
          <a:solidFill>
            <a:schemeClr val="tx1">
              <a:lumMod val="85000"/>
              <a:lumOff val="15000"/>
            </a:schemeClr>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Tx/>
        <a:buBlip>
          <a:blip r:embed="rId13"/>
        </a:buBlip>
        <a:defRPr sz="1600" kern="1200">
          <a:solidFill>
            <a:schemeClr val="tx1">
              <a:lumMod val="85000"/>
              <a:lumOff val="15000"/>
            </a:schemeClr>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Tx/>
        <a:buBlip>
          <a:blip r:embed="rId13"/>
        </a:buBlip>
        <a:defRPr sz="1400" kern="1200">
          <a:solidFill>
            <a:schemeClr val="tx1">
              <a:lumMod val="85000"/>
              <a:lumOff val="15000"/>
            </a:schemeClr>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Tx/>
        <a:buBlip>
          <a:blip r:embed="rId13"/>
        </a:buBlip>
        <a:defRPr sz="1400" kern="1200">
          <a:solidFill>
            <a:schemeClr val="tx1">
              <a:lumMod val="85000"/>
              <a:lumOff val="15000"/>
            </a:schemeClr>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dankbaar@potjonker.n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dirty="0"/>
              <a:t>Conclusie Staatsraad A-G </a:t>
            </a:r>
            <a:r>
              <a:rPr lang="nl-NL" dirty="0" err="1"/>
              <a:t>Wattel</a:t>
            </a:r>
            <a:r>
              <a:rPr lang="nl-NL" dirty="0"/>
              <a:t/>
            </a:r>
            <a:br>
              <a:rPr lang="nl-NL" dirty="0"/>
            </a:br>
            <a:r>
              <a:rPr lang="nl-NL" dirty="0"/>
              <a:t>(</a:t>
            </a:r>
            <a:r>
              <a:rPr lang="nl-NL" dirty="0" smtClean="0"/>
              <a:t>ECLI:NL:RVS:2018:1152)</a:t>
            </a:r>
            <a:endParaRPr lang="nl-NL" dirty="0"/>
          </a:p>
        </p:txBody>
      </p:sp>
      <p:sp>
        <p:nvSpPr>
          <p:cNvPr id="3" name="Ondertitel 2"/>
          <p:cNvSpPr>
            <a:spLocks noGrp="1"/>
          </p:cNvSpPr>
          <p:nvPr>
            <p:ph type="subTitle" idx="1"/>
          </p:nvPr>
        </p:nvSpPr>
        <p:spPr>
          <a:xfrm>
            <a:off x="1371600" y="3573016"/>
            <a:ext cx="6400800" cy="2065784"/>
          </a:xfrm>
        </p:spPr>
        <p:txBody>
          <a:bodyPr/>
          <a:lstStyle/>
          <a:p>
            <a:endParaRPr lang="nl-NL" dirty="0" smtClean="0"/>
          </a:p>
          <a:p>
            <a:r>
              <a:rPr lang="nl-NL" dirty="0" smtClean="0"/>
              <a:t>Bijzondere omstandigheden bij</a:t>
            </a:r>
          </a:p>
          <a:p>
            <a:r>
              <a:rPr lang="nl-NL" dirty="0"/>
              <a:t>i</a:t>
            </a:r>
            <a:r>
              <a:rPr lang="nl-NL" dirty="0" smtClean="0"/>
              <a:t>nvordering dwangsommen en</a:t>
            </a:r>
          </a:p>
          <a:p>
            <a:r>
              <a:rPr lang="nl-NL" dirty="0"/>
              <a:t>k</a:t>
            </a:r>
            <a:r>
              <a:rPr lang="nl-NL" dirty="0" smtClean="0"/>
              <a:t>ostenverhaal bestuursdwang</a:t>
            </a:r>
          </a:p>
          <a:p>
            <a:endParaRPr lang="nl-N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Antwoorden op de vragen</a:t>
            </a:r>
            <a:endParaRPr lang="nl-NL" dirty="0"/>
          </a:p>
        </p:txBody>
      </p:sp>
      <p:sp>
        <p:nvSpPr>
          <p:cNvPr id="3" name="Tijdelijke aanduiding voor inhoud 2"/>
          <p:cNvSpPr>
            <a:spLocks noGrp="1"/>
          </p:cNvSpPr>
          <p:nvPr>
            <p:ph idx="1"/>
          </p:nvPr>
        </p:nvSpPr>
        <p:spPr/>
        <p:txBody>
          <a:bodyPr/>
          <a:lstStyle/>
          <a:p>
            <a:r>
              <a:rPr lang="nl-NL" dirty="0" smtClean="0"/>
              <a:t>Ja, het b.o. moet bij het nemen van het besluit tot invordering c.q. kostenverhaal + in bezwaar rekening houden met gestelde bijzondere omstandigheden, waaronder financiële draagkracht wordt gerekend.</a:t>
            </a:r>
          </a:p>
          <a:p>
            <a:r>
              <a:rPr lang="nl-NL" dirty="0" smtClean="0"/>
              <a:t>Art. 3:4 Awb + eigendomsgrondrecht eisen fair balance tussen algemeen belang bij effectieve handhaving en individuele belang bij respectering eigendomsrecht. Geen individual and excessive burden</a:t>
            </a:r>
            <a:r>
              <a:rPr lang="nl-NL" dirty="0"/>
              <a:t>.</a:t>
            </a:r>
            <a:endParaRPr lang="nl-NL" dirty="0" smtClean="0"/>
          </a:p>
          <a:p>
            <a:endParaRPr lang="nl-NL" dirty="0" smtClean="0"/>
          </a:p>
          <a:p>
            <a:r>
              <a:rPr lang="nl-NL" dirty="0" smtClean="0"/>
              <a:t>Welke bijzondere omstandigheden? Dat verschilt: bij kostenverhaal en bij dwangsominvordering gelden genuanceerd andere situaties.</a:t>
            </a:r>
            <a:endParaRPr lang="nl-NL" dirty="0"/>
          </a:p>
          <a:p>
            <a:endParaRPr lang="nl-NL" dirty="0" smtClean="0"/>
          </a:p>
        </p:txBody>
      </p:sp>
    </p:spTree>
    <p:extLst>
      <p:ext uri="{BB962C8B-B14F-4D97-AF65-F5344CB8AC3E}">
        <p14:creationId xmlns="" xmlns:p14="http://schemas.microsoft.com/office/powerpoint/2010/main" val="859392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nl-NL" dirty="0" smtClean="0"/>
              <a:t>Bijzondere omstandigheden </a:t>
            </a:r>
            <a:br>
              <a:rPr lang="nl-NL" dirty="0" smtClean="0"/>
            </a:br>
            <a:r>
              <a:rPr lang="nl-NL" dirty="0" smtClean="0"/>
              <a:t>kostenverhaal</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a:t>
            </a:r>
            <a:r>
              <a:rPr lang="nl-NL" dirty="0"/>
              <a:t>i) beperkte verwijtbaarheid </a:t>
            </a:r>
            <a:r>
              <a:rPr lang="nl-NL" dirty="0" smtClean="0"/>
              <a:t>overtreding</a:t>
            </a:r>
          </a:p>
          <a:p>
            <a:r>
              <a:rPr lang="nl-NL" dirty="0" smtClean="0"/>
              <a:t>(</a:t>
            </a:r>
            <a:r>
              <a:rPr lang="nl-NL" dirty="0"/>
              <a:t>ii) onredelijk hoge of onnodige </a:t>
            </a:r>
            <a:r>
              <a:rPr lang="nl-NL" dirty="0" smtClean="0"/>
              <a:t>kosten</a:t>
            </a:r>
          </a:p>
          <a:p>
            <a:r>
              <a:rPr lang="nl-NL" dirty="0" smtClean="0"/>
              <a:t>(</a:t>
            </a:r>
            <a:r>
              <a:rPr lang="nl-NL" dirty="0"/>
              <a:t>iii) te korte </a:t>
            </a:r>
            <a:r>
              <a:rPr lang="nl-NL" dirty="0" smtClean="0"/>
              <a:t>begunstigingstermijn</a:t>
            </a:r>
          </a:p>
          <a:p>
            <a:r>
              <a:rPr lang="nl-NL" dirty="0" smtClean="0"/>
              <a:t>(</a:t>
            </a:r>
            <a:r>
              <a:rPr lang="nl-NL" dirty="0"/>
              <a:t>iv) schending fundamentele rechten van de </a:t>
            </a:r>
            <a:r>
              <a:rPr lang="nl-NL" dirty="0" smtClean="0"/>
              <a:t>overtreder</a:t>
            </a:r>
          </a:p>
          <a:p>
            <a:r>
              <a:rPr lang="nl-NL" dirty="0" smtClean="0"/>
              <a:t>(</a:t>
            </a:r>
            <a:r>
              <a:rPr lang="nl-NL" dirty="0"/>
              <a:t>v) verwijtbaar handelen van het </a:t>
            </a:r>
            <a:r>
              <a:rPr lang="nl-NL" dirty="0" smtClean="0"/>
              <a:t>bestuursorgaan </a:t>
            </a:r>
          </a:p>
          <a:p>
            <a:r>
              <a:rPr lang="nl-NL" dirty="0" smtClean="0"/>
              <a:t>(</a:t>
            </a:r>
            <a:r>
              <a:rPr lang="nl-NL" dirty="0"/>
              <a:t>vi) schending vertrouwens- of </a:t>
            </a:r>
            <a:r>
              <a:rPr lang="nl-NL" dirty="0" smtClean="0"/>
              <a:t>gelijkheidsbeginsel</a:t>
            </a:r>
          </a:p>
          <a:p>
            <a:r>
              <a:rPr lang="nl-NL" dirty="0" smtClean="0"/>
              <a:t>(</a:t>
            </a:r>
            <a:r>
              <a:rPr lang="nl-NL" dirty="0"/>
              <a:t>vii) schending van het </a:t>
            </a:r>
            <a:r>
              <a:rPr lang="nl-NL" dirty="0" smtClean="0"/>
              <a:t>verdedigingsbeginsel</a:t>
            </a:r>
          </a:p>
          <a:p>
            <a:r>
              <a:rPr lang="nl-NL" dirty="0" smtClean="0"/>
              <a:t>(</a:t>
            </a:r>
            <a:r>
              <a:rPr lang="nl-NL" dirty="0"/>
              <a:t>viii) draagkracht, indien de overtreder onder de beslagvrije voet uitkomt of niet tot de WSNP wordt </a:t>
            </a:r>
            <a:r>
              <a:rPr lang="nl-NL" dirty="0" smtClean="0"/>
              <a:t>toegelaten</a:t>
            </a:r>
          </a:p>
          <a:p>
            <a:r>
              <a:rPr lang="nl-NL" dirty="0" smtClean="0"/>
              <a:t>(</a:t>
            </a:r>
            <a:r>
              <a:rPr lang="nl-NL" dirty="0"/>
              <a:t>ix) onevenredige cumulatie van </a:t>
            </a:r>
            <a:r>
              <a:rPr lang="nl-NL" dirty="0" smtClean="0"/>
              <a:t>herstelsancties</a:t>
            </a:r>
            <a:endParaRPr lang="nl-NL" dirty="0"/>
          </a:p>
          <a:p>
            <a:endParaRPr lang="nl-NL" dirty="0"/>
          </a:p>
        </p:txBody>
      </p:sp>
    </p:spTree>
    <p:extLst>
      <p:ext uri="{BB962C8B-B14F-4D97-AF65-F5344CB8AC3E}">
        <p14:creationId xmlns="" xmlns:p14="http://schemas.microsoft.com/office/powerpoint/2010/main" val="1314835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nl-NL" dirty="0" smtClean="0"/>
              <a:t>Bijzondere omstandigheden </a:t>
            </a:r>
            <a:br>
              <a:rPr lang="nl-NL" dirty="0" smtClean="0"/>
            </a:br>
            <a:r>
              <a:rPr lang="nl-NL" dirty="0" smtClean="0"/>
              <a:t>dwangsominvordering</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a:t>
            </a:r>
            <a:r>
              <a:rPr lang="nl-NL" dirty="0"/>
              <a:t>i) </a:t>
            </a:r>
            <a:r>
              <a:rPr lang="nl-NL" dirty="0" smtClean="0"/>
              <a:t>overmacht</a:t>
            </a:r>
          </a:p>
          <a:p>
            <a:r>
              <a:rPr lang="nl-NL" dirty="0" smtClean="0"/>
              <a:t>(</a:t>
            </a:r>
            <a:r>
              <a:rPr lang="nl-NL" dirty="0"/>
              <a:t>ii) verwijtbaar handelen </a:t>
            </a:r>
            <a:r>
              <a:rPr lang="nl-NL" dirty="0" smtClean="0"/>
              <a:t>bestuursorgaan</a:t>
            </a:r>
          </a:p>
          <a:p>
            <a:r>
              <a:rPr lang="nl-NL" dirty="0" smtClean="0"/>
              <a:t>(</a:t>
            </a:r>
            <a:r>
              <a:rPr lang="nl-NL" dirty="0"/>
              <a:t>iii) schending vertrouwens- of </a:t>
            </a:r>
            <a:r>
              <a:rPr lang="nl-NL" dirty="0" smtClean="0"/>
              <a:t>gelijkheidsbeginsel</a:t>
            </a:r>
          </a:p>
          <a:p>
            <a:r>
              <a:rPr lang="nl-NL" dirty="0" smtClean="0"/>
              <a:t>(</a:t>
            </a:r>
            <a:r>
              <a:rPr lang="nl-NL" dirty="0"/>
              <a:t>iv) invordering te kwalificeren als misbruik van </a:t>
            </a:r>
            <a:r>
              <a:rPr lang="nl-NL" dirty="0" smtClean="0"/>
              <a:t>bevoegdheid</a:t>
            </a:r>
          </a:p>
          <a:p>
            <a:r>
              <a:rPr lang="nl-NL" dirty="0" smtClean="0"/>
              <a:t>(v</a:t>
            </a:r>
            <a:r>
              <a:rPr lang="nl-NL" dirty="0"/>
              <a:t>) materieel is er aan de last </a:t>
            </a:r>
            <a:r>
              <a:rPr lang="nl-NL" dirty="0" smtClean="0"/>
              <a:t>voldaan </a:t>
            </a:r>
          </a:p>
          <a:p>
            <a:r>
              <a:rPr lang="nl-NL" dirty="0" smtClean="0"/>
              <a:t>(</a:t>
            </a:r>
            <a:r>
              <a:rPr lang="nl-NL" dirty="0"/>
              <a:t>vi) draagkracht, indien de overtreder onder de beslagvrije voet uitkomt of niet tot de WSNP wordt </a:t>
            </a:r>
            <a:r>
              <a:rPr lang="nl-NL" dirty="0" smtClean="0"/>
              <a:t>toegelaten</a:t>
            </a:r>
          </a:p>
          <a:p>
            <a:r>
              <a:rPr lang="nl-NL" dirty="0" smtClean="0"/>
              <a:t>(</a:t>
            </a:r>
            <a:r>
              <a:rPr lang="nl-NL" dirty="0" err="1" smtClean="0"/>
              <a:t>vii</a:t>
            </a:r>
            <a:r>
              <a:rPr lang="nl-NL" dirty="0" smtClean="0"/>
              <a:t>) </a:t>
            </a:r>
            <a:r>
              <a:rPr lang="nl-NL" dirty="0"/>
              <a:t>onevenredige cumulatie van </a:t>
            </a:r>
            <a:r>
              <a:rPr lang="nl-NL" dirty="0" smtClean="0"/>
              <a:t>herstelsancties</a:t>
            </a:r>
            <a:endParaRPr lang="nl-NL" dirty="0"/>
          </a:p>
          <a:p>
            <a:endParaRPr lang="nl-NL" dirty="0"/>
          </a:p>
        </p:txBody>
      </p:sp>
    </p:spTree>
    <p:extLst>
      <p:ext uri="{BB962C8B-B14F-4D97-AF65-F5344CB8AC3E}">
        <p14:creationId xmlns="" xmlns:p14="http://schemas.microsoft.com/office/powerpoint/2010/main" val="2759583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Vervolg antwoord vragen</a:t>
            </a:r>
            <a:endParaRPr lang="nl-NL" dirty="0"/>
          </a:p>
        </p:txBody>
      </p:sp>
      <p:sp>
        <p:nvSpPr>
          <p:cNvPr id="3" name="Tijdelijke aanduiding voor inhoud 2"/>
          <p:cNvSpPr>
            <a:spLocks noGrp="1"/>
          </p:cNvSpPr>
          <p:nvPr>
            <p:ph idx="1"/>
          </p:nvPr>
        </p:nvSpPr>
        <p:spPr/>
        <p:txBody>
          <a:bodyPr/>
          <a:lstStyle/>
          <a:p>
            <a:pPr marL="0" indent="0">
              <a:buNone/>
            </a:pPr>
            <a:r>
              <a:rPr lang="nl-NL" dirty="0" smtClean="0"/>
              <a:t>Ambtshalve onderzoek?</a:t>
            </a:r>
          </a:p>
          <a:p>
            <a:r>
              <a:rPr lang="nl-NL" dirty="0" smtClean="0"/>
              <a:t>Ja, voor zover in het toerekengebied van het b.o.</a:t>
            </a:r>
          </a:p>
          <a:p>
            <a:r>
              <a:rPr lang="nl-NL" dirty="0" smtClean="0"/>
              <a:t>En nee, voor zover het op de weg van de belanghebbende ligt.</a:t>
            </a:r>
          </a:p>
          <a:p>
            <a:endParaRPr lang="nl-NL" dirty="0"/>
          </a:p>
          <a:p>
            <a:pPr marL="0" indent="0">
              <a:buNone/>
            </a:pPr>
            <a:r>
              <a:rPr lang="nl-NL" dirty="0" smtClean="0"/>
              <a:t>Spontaan onderzoek samenloop?</a:t>
            </a:r>
          </a:p>
          <a:p>
            <a:r>
              <a:rPr lang="nl-NL" dirty="0" smtClean="0"/>
              <a:t>Nee, alleen als het b.o. op de hoogte was</a:t>
            </a:r>
          </a:p>
          <a:p>
            <a:endParaRPr lang="nl-NL" dirty="0"/>
          </a:p>
          <a:p>
            <a:pPr marL="0" indent="0">
              <a:buNone/>
            </a:pPr>
            <a:r>
              <a:rPr lang="nl-NL" dirty="0" smtClean="0"/>
              <a:t>Wat mag van de rechtzoekende worden verwacht?</a:t>
            </a:r>
          </a:p>
          <a:p>
            <a:r>
              <a:rPr lang="nl-NL" dirty="0" smtClean="0"/>
              <a:t>Een actieve opstelling, maar hij moet wel in de gelegenheid gesteld worden de omstandigheden kenbaar te maken</a:t>
            </a:r>
          </a:p>
          <a:p>
            <a:endParaRPr lang="nl-NL" dirty="0" smtClean="0"/>
          </a:p>
          <a:p>
            <a:pPr marL="0" indent="0">
              <a:buNone/>
            </a:pPr>
            <a:endParaRPr lang="nl-NL" dirty="0"/>
          </a:p>
        </p:txBody>
      </p:sp>
    </p:spTree>
    <p:extLst>
      <p:ext uri="{BB962C8B-B14F-4D97-AF65-F5344CB8AC3E}">
        <p14:creationId xmlns="" xmlns:p14="http://schemas.microsoft.com/office/powerpoint/2010/main" val="3906057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Vervolg antwoord vragen</a:t>
            </a:r>
            <a:endParaRPr lang="nl-NL" dirty="0"/>
          </a:p>
        </p:txBody>
      </p:sp>
      <p:sp>
        <p:nvSpPr>
          <p:cNvPr id="3" name="Tijdelijke aanduiding voor inhoud 2"/>
          <p:cNvSpPr>
            <a:spLocks noGrp="1"/>
          </p:cNvSpPr>
          <p:nvPr>
            <p:ph idx="1"/>
          </p:nvPr>
        </p:nvSpPr>
        <p:spPr/>
        <p:txBody>
          <a:bodyPr/>
          <a:lstStyle/>
          <a:p>
            <a:pPr marL="0" indent="0">
              <a:buNone/>
            </a:pPr>
            <a:r>
              <a:rPr lang="nl-NL" dirty="0" smtClean="0"/>
              <a:t>Moet de bestuursrechter evenzeer rekening houden met bijzondere omstandigheden?</a:t>
            </a:r>
          </a:p>
          <a:p>
            <a:r>
              <a:rPr lang="nl-NL" dirty="0" smtClean="0"/>
              <a:t>De bestuursrechter toetst de beslissing op bezwaar. Waar het b.o. daarin rekening moest houden, moet de rechter meenemen. </a:t>
            </a:r>
          </a:p>
          <a:p>
            <a:pPr marL="0" indent="0">
              <a:buNone/>
            </a:pPr>
            <a:endParaRPr lang="nl-NL" dirty="0" smtClean="0"/>
          </a:p>
          <a:p>
            <a:pPr marL="0" indent="0">
              <a:buNone/>
            </a:pPr>
            <a:r>
              <a:rPr lang="nl-NL" dirty="0" smtClean="0"/>
              <a:t>Of hoeft pas bij feitelijke invordering rekening te worden gehouden met bijzondere omstandigheden?</a:t>
            </a:r>
          </a:p>
          <a:p>
            <a:r>
              <a:rPr lang="nl-NL" dirty="0" smtClean="0"/>
              <a:t>De executierechter gaat uitsluitend over de zuivere executiegeschillen, al zullen misbruik van bevoegdheid en schendig fundamentele rechter wel worden beoordeeld</a:t>
            </a:r>
            <a:endParaRPr lang="nl-NL" dirty="0"/>
          </a:p>
        </p:txBody>
      </p:sp>
    </p:spTree>
    <p:extLst>
      <p:ext uri="{BB962C8B-B14F-4D97-AF65-F5344CB8AC3E}">
        <p14:creationId xmlns="" xmlns:p14="http://schemas.microsoft.com/office/powerpoint/2010/main" val="1330427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Vervolg antwoord vragen</a:t>
            </a:r>
            <a:endParaRPr lang="nl-NL" dirty="0"/>
          </a:p>
        </p:txBody>
      </p:sp>
      <p:sp>
        <p:nvSpPr>
          <p:cNvPr id="3" name="Tijdelijke aanduiding voor inhoud 2"/>
          <p:cNvSpPr>
            <a:spLocks noGrp="1"/>
          </p:cNvSpPr>
          <p:nvPr>
            <p:ph idx="1"/>
          </p:nvPr>
        </p:nvSpPr>
        <p:spPr/>
        <p:txBody>
          <a:bodyPr>
            <a:normAutofit/>
          </a:bodyPr>
          <a:lstStyle/>
          <a:p>
            <a:r>
              <a:rPr lang="nl-NL" dirty="0" smtClean="0"/>
              <a:t>Maakt het voor de antwoorden uit of het over dwangsominvordering of kostenverhaal gaat?</a:t>
            </a:r>
          </a:p>
          <a:p>
            <a:r>
              <a:rPr lang="nl-NL" dirty="0" smtClean="0"/>
              <a:t>Ja, door het verschillende karakter van de twee beschikkingen maakt dat uit:</a:t>
            </a:r>
          </a:p>
          <a:p>
            <a:pPr lvl="1"/>
            <a:r>
              <a:rPr lang="nl-NL" dirty="0" smtClean="0"/>
              <a:t>Last onder dwangsom: helder wat hoogte bedrag is + wie overtreder is; Last onder bestuursdwang: overtrederschap soms nog onduidelijk en omvang kosten ook.</a:t>
            </a:r>
          </a:p>
          <a:p>
            <a:pPr lvl="1"/>
            <a:r>
              <a:rPr lang="nl-NL" dirty="0" smtClean="0"/>
              <a:t>Na spoedhandhaving groter risico op onevenredigheid</a:t>
            </a:r>
          </a:p>
          <a:p>
            <a:pPr lvl="1"/>
            <a:r>
              <a:rPr lang="nl-NL" dirty="0" smtClean="0"/>
              <a:t>Effect van handhavingsvormen verschillen: (schade)vergoeding bij kostenverhaal; effectieve handhaving (afschrikeffect) bij dwangsominvordering</a:t>
            </a:r>
          </a:p>
          <a:p>
            <a:pPr lvl="1"/>
            <a:r>
              <a:rPr lang="nl-NL" dirty="0" smtClean="0"/>
              <a:t>Dwangsominvordering eerder individual excessive burden</a:t>
            </a:r>
          </a:p>
          <a:p>
            <a:endParaRPr lang="nl-NL" dirty="0"/>
          </a:p>
          <a:p>
            <a:endParaRPr lang="nl-NL" dirty="0"/>
          </a:p>
        </p:txBody>
      </p:sp>
    </p:spTree>
    <p:extLst>
      <p:ext uri="{BB962C8B-B14F-4D97-AF65-F5344CB8AC3E}">
        <p14:creationId xmlns="" xmlns:p14="http://schemas.microsoft.com/office/powerpoint/2010/main" val="4039613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Bonusantwoord</a:t>
            </a:r>
            <a:endParaRPr lang="nl-NL" dirty="0"/>
          </a:p>
        </p:txBody>
      </p:sp>
      <p:sp>
        <p:nvSpPr>
          <p:cNvPr id="3" name="Tijdelijke aanduiding voor inhoud 2"/>
          <p:cNvSpPr>
            <a:spLocks noGrp="1"/>
          </p:cNvSpPr>
          <p:nvPr>
            <p:ph idx="1"/>
          </p:nvPr>
        </p:nvSpPr>
        <p:spPr/>
        <p:txBody>
          <a:bodyPr/>
          <a:lstStyle/>
          <a:p>
            <a:pPr marL="0" indent="0">
              <a:buNone/>
            </a:pPr>
            <a:r>
              <a:rPr lang="nl-NL" i="1" dirty="0" smtClean="0"/>
              <a:t>…Is </a:t>
            </a:r>
            <a:r>
              <a:rPr lang="nl-NL" i="1" dirty="0"/>
              <a:t>bezwaar of beroep ingesteld tegen de initiële last, dan moet na onherroepelijk worden van die onherroepelijkheid uitgegaan worden, maar als in fase (i) geen rechtsmiddelen zijn gebruikt en in fase (ii) rijst gerede twijfel aan de rechtmatigheid van fase (i), dan zouden mijns inziens - uitsluitend voor de beoordeling van de redelijkheid van invordering en verhaal - in fase (ii) ook fase (i)-kwesties aan de orde moeten kunnen komen. </a:t>
            </a:r>
            <a:r>
              <a:rPr lang="nl-NL" i="1" dirty="0" smtClean="0"/>
              <a:t>…</a:t>
            </a:r>
          </a:p>
          <a:p>
            <a:pPr marL="0" indent="0">
              <a:buNone/>
            </a:pPr>
            <a:endParaRPr lang="nl-NL" i="1" dirty="0"/>
          </a:p>
          <a:p>
            <a:pPr marL="0" indent="0">
              <a:buNone/>
            </a:pPr>
            <a:r>
              <a:rPr lang="nl-NL" dirty="0" smtClean="0"/>
              <a:t>Wordt hier aan de poten van de formele rechtskracht gezaagd?</a:t>
            </a:r>
            <a:endParaRPr lang="nl-NL" dirty="0"/>
          </a:p>
        </p:txBody>
      </p:sp>
    </p:spTree>
    <p:extLst>
      <p:ext uri="{BB962C8B-B14F-4D97-AF65-F5344CB8AC3E}">
        <p14:creationId xmlns="" xmlns:p14="http://schemas.microsoft.com/office/powerpoint/2010/main" val="2185545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Conclusies t.a.v. de casus</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Formele rechtskracht initiële lasten</a:t>
            </a:r>
          </a:p>
          <a:p>
            <a:r>
              <a:rPr lang="nl-NL" dirty="0" smtClean="0"/>
              <a:t>Overmacht en persoonlijke omstandigheden</a:t>
            </a:r>
          </a:p>
          <a:p>
            <a:r>
              <a:rPr lang="nl-NL" dirty="0" smtClean="0"/>
              <a:t>Omvang kosten bestuursdwang</a:t>
            </a:r>
          </a:p>
          <a:p>
            <a:r>
              <a:rPr lang="nl-NL" dirty="0" smtClean="0"/>
              <a:t>Financiële situatie</a:t>
            </a:r>
          </a:p>
          <a:p>
            <a:r>
              <a:rPr lang="nl-NL" dirty="0" smtClean="0"/>
              <a:t>Samenloop van sancties</a:t>
            </a:r>
          </a:p>
          <a:p>
            <a:r>
              <a:rPr lang="nl-NL" dirty="0" smtClean="0"/>
              <a:t>Onevenredigheid</a:t>
            </a:r>
          </a:p>
          <a:p>
            <a:endParaRPr lang="nl-NL" dirty="0"/>
          </a:p>
        </p:txBody>
      </p:sp>
    </p:spTree>
    <p:extLst>
      <p:ext uri="{BB962C8B-B14F-4D97-AF65-F5344CB8AC3E}">
        <p14:creationId xmlns="" xmlns:p14="http://schemas.microsoft.com/office/powerpoint/2010/main" val="463341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En toen? …</a:t>
            </a:r>
            <a:endParaRPr lang="nl-NL" dirty="0"/>
          </a:p>
        </p:txBody>
      </p:sp>
      <p:sp>
        <p:nvSpPr>
          <p:cNvPr id="3" name="Tijdelijke aanduiding voor inhoud 2"/>
          <p:cNvSpPr>
            <a:spLocks noGrp="1"/>
          </p:cNvSpPr>
          <p:nvPr>
            <p:ph idx="1"/>
          </p:nvPr>
        </p:nvSpPr>
        <p:spPr/>
        <p:txBody>
          <a:bodyPr/>
          <a:lstStyle/>
          <a:p>
            <a:r>
              <a:rPr lang="nl-NL" dirty="0" smtClean="0"/>
              <a:t>D</a:t>
            </a:r>
            <a:r>
              <a:rPr lang="nl-NL" dirty="0" smtClean="0"/>
              <a:t>e </a:t>
            </a:r>
            <a:r>
              <a:rPr lang="nl-NL" dirty="0" smtClean="0"/>
              <a:t>uitspraak n.a.v. de conclusie? Die kwam er niet. Beroep is ingetrokken.</a:t>
            </a:r>
          </a:p>
          <a:p>
            <a:r>
              <a:rPr lang="nl-NL" dirty="0" smtClean="0"/>
              <a:t>Wel: hoorplicht bij invorderings-/verhaalsbeschikking: ABRvS 12 september 2018, ECLI:NL:RVS:2018:2956</a:t>
            </a:r>
          </a:p>
          <a:p>
            <a:r>
              <a:rPr lang="nl-NL" dirty="0" smtClean="0"/>
              <a:t>Ook: verjaringszaak: ABRvS 24 oktober 2018, ECLI:NL:RVS:2018:3467</a:t>
            </a:r>
          </a:p>
          <a:p>
            <a:r>
              <a:rPr lang="nl-NL" dirty="0" smtClean="0"/>
              <a:t>En ook: matiging ondanks formele rechtskracht: ABRvS 16 mei 2018, ECLI:NL:RVS:2018:1616</a:t>
            </a:r>
          </a:p>
          <a:p>
            <a:endParaRPr lang="nl-NL" dirty="0"/>
          </a:p>
          <a:p>
            <a:r>
              <a:rPr lang="nl-NL" dirty="0" smtClean="0"/>
              <a:t>Tevens: proefschrift mr. T.N. Sanders, Invordering door de overheid (de invordering van geldschulden uit herstelsancties onder de Awb)</a:t>
            </a:r>
          </a:p>
        </p:txBody>
      </p:sp>
    </p:spTree>
    <p:extLst>
      <p:ext uri="{BB962C8B-B14F-4D97-AF65-F5344CB8AC3E}">
        <p14:creationId xmlns="" xmlns:p14="http://schemas.microsoft.com/office/powerpoint/2010/main" val="1691286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52475" y="1563267"/>
            <a:ext cx="7772400" cy="1827634"/>
          </a:xfrm>
        </p:spPr>
        <p:txBody>
          <a:bodyPr/>
          <a:lstStyle/>
          <a:p>
            <a:r>
              <a:rPr lang="nl-NL" dirty="0" smtClean="0"/>
              <a:t>Vragen?</a:t>
            </a:r>
            <a:endParaRPr lang="nl-NL" dirty="0"/>
          </a:p>
        </p:txBody>
      </p:sp>
      <p:sp>
        <p:nvSpPr>
          <p:cNvPr id="3" name="Ondertitel 2"/>
          <p:cNvSpPr>
            <a:spLocks noGrp="1"/>
          </p:cNvSpPr>
          <p:nvPr>
            <p:ph type="subTitle" idx="1"/>
          </p:nvPr>
        </p:nvSpPr>
        <p:spPr/>
        <p:txBody>
          <a:bodyPr/>
          <a:lstStyle/>
          <a:p>
            <a:pPr algn="l"/>
            <a:r>
              <a:rPr lang="nl-NL" dirty="0" smtClean="0"/>
              <a:t>Marieke Dankbaar</a:t>
            </a:r>
          </a:p>
          <a:p>
            <a:pPr algn="l"/>
            <a:r>
              <a:rPr lang="nl-NL" dirty="0" smtClean="0">
                <a:hlinkClick r:id="rId2"/>
              </a:rPr>
              <a:t>dankbaar@potjonker.nl</a:t>
            </a:r>
            <a:endParaRPr lang="nl-NL" dirty="0" smtClean="0"/>
          </a:p>
          <a:p>
            <a:pPr algn="l"/>
            <a:r>
              <a:rPr lang="nl-NL" dirty="0" smtClean="0"/>
              <a:t>023 5530236</a:t>
            </a:r>
          </a:p>
          <a:p>
            <a:pPr algn="l"/>
            <a:r>
              <a:rPr lang="nl-NL" dirty="0" smtClean="0"/>
              <a:t>0611002237</a:t>
            </a:r>
            <a:endParaRPr lang="nl-NL" dirty="0"/>
          </a:p>
        </p:txBody>
      </p:sp>
    </p:spTree>
    <p:extLst>
      <p:ext uri="{BB962C8B-B14F-4D97-AF65-F5344CB8AC3E}">
        <p14:creationId xmlns="" xmlns:p14="http://schemas.microsoft.com/office/powerpoint/2010/main" val="3183684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Dwars door de conclusie</a:t>
            </a:r>
            <a:endParaRPr lang="nl-NL" dirty="0"/>
          </a:p>
        </p:txBody>
      </p:sp>
      <p:sp>
        <p:nvSpPr>
          <p:cNvPr id="3" name="Tijdelijke aanduiding voor inhoud 2"/>
          <p:cNvSpPr>
            <a:spLocks noGrp="1"/>
          </p:cNvSpPr>
          <p:nvPr>
            <p:ph idx="1"/>
          </p:nvPr>
        </p:nvSpPr>
        <p:spPr/>
        <p:txBody>
          <a:bodyPr/>
          <a:lstStyle/>
          <a:p>
            <a:r>
              <a:rPr lang="nl-NL" dirty="0" smtClean="0"/>
              <a:t>Aanleiding: de casus</a:t>
            </a:r>
          </a:p>
          <a:p>
            <a:r>
              <a:rPr lang="nl-NL" dirty="0" smtClean="0"/>
              <a:t>Vragen van de Voorzitter Afdeling bestuursrechtspraak</a:t>
            </a:r>
          </a:p>
          <a:p>
            <a:r>
              <a:rPr lang="nl-NL" dirty="0" smtClean="0"/>
              <a:t>Handhavingsstelsel Awb: bestuursdwang en dwangsom</a:t>
            </a:r>
          </a:p>
          <a:p>
            <a:r>
              <a:rPr lang="nl-NL" dirty="0" smtClean="0"/>
              <a:t>Dwangsom-invorderingsbeschikking</a:t>
            </a:r>
          </a:p>
          <a:p>
            <a:r>
              <a:rPr lang="nl-NL" dirty="0" smtClean="0"/>
              <a:t>Beschikking kostenverhaal</a:t>
            </a:r>
          </a:p>
          <a:p>
            <a:r>
              <a:rPr lang="nl-NL" dirty="0" smtClean="0"/>
              <a:t>Antwoorden op de vragen</a:t>
            </a:r>
          </a:p>
          <a:p>
            <a:r>
              <a:rPr lang="nl-NL" dirty="0" smtClean="0"/>
              <a:t>Het bonusantwoord</a:t>
            </a:r>
          </a:p>
          <a:p>
            <a:r>
              <a:rPr lang="nl-NL" dirty="0" smtClean="0"/>
              <a:t>Conclusies t.a.v. de casus</a:t>
            </a:r>
          </a:p>
          <a:p>
            <a:r>
              <a:rPr lang="nl-NL" dirty="0" smtClean="0"/>
              <a:t>Het vervolg ….</a:t>
            </a:r>
          </a:p>
          <a:p>
            <a:endParaRPr lang="nl-NL" dirty="0" smtClean="0"/>
          </a:p>
          <a:p>
            <a:endParaRPr lang="nl-NL" dirty="0"/>
          </a:p>
        </p:txBody>
      </p:sp>
    </p:spTree>
    <p:extLst>
      <p:ext uri="{BB962C8B-B14F-4D97-AF65-F5344CB8AC3E}">
        <p14:creationId xmlns="" xmlns:p14="http://schemas.microsoft.com/office/powerpoint/2010/main" val="2393562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nl-NL" dirty="0" smtClean="0"/>
              <a:t/>
            </a:r>
            <a:br>
              <a:rPr lang="nl-NL" dirty="0" smtClean="0"/>
            </a:br>
            <a:r>
              <a:rPr lang="nl-NL" dirty="0" smtClean="0"/>
              <a:t>Aanleiding: Casus</a:t>
            </a:r>
            <a:r>
              <a:rPr lang="nl-NL" dirty="0"/>
              <a:t/>
            </a:r>
            <a:br>
              <a:rPr lang="nl-NL" dirty="0"/>
            </a:br>
            <a:endParaRPr lang="nl-NL" dirty="0"/>
          </a:p>
        </p:txBody>
      </p:sp>
      <p:sp>
        <p:nvSpPr>
          <p:cNvPr id="3" name="Tijdelijke aanduiding voor inhoud 2"/>
          <p:cNvSpPr>
            <a:spLocks noGrp="1"/>
          </p:cNvSpPr>
          <p:nvPr>
            <p:ph idx="1"/>
          </p:nvPr>
        </p:nvSpPr>
        <p:spPr/>
        <p:txBody>
          <a:bodyPr>
            <a:normAutofit/>
          </a:bodyPr>
          <a:lstStyle/>
          <a:p>
            <a:pPr>
              <a:buNone/>
            </a:pPr>
            <a:r>
              <a:rPr lang="nl-NL" dirty="0" smtClean="0"/>
              <a:t>Casus: </a:t>
            </a:r>
          </a:p>
          <a:p>
            <a:r>
              <a:rPr lang="nl-NL" dirty="0" smtClean="0"/>
              <a:t>Afvalstoffen van Ierland naar Nederland</a:t>
            </a:r>
          </a:p>
          <a:p>
            <a:r>
              <a:rPr lang="nl-NL" dirty="0" smtClean="0"/>
              <a:t>Deel juist verwerkt; deel overgebracht naar Hardenberg</a:t>
            </a:r>
          </a:p>
          <a:p>
            <a:r>
              <a:rPr lang="nl-NL" dirty="0" smtClean="0"/>
              <a:t>Gemeente Hardenberg en Ministerie (ILT) komen in actie</a:t>
            </a:r>
          </a:p>
          <a:p>
            <a:r>
              <a:rPr lang="nl-NL" dirty="0" smtClean="0"/>
              <a:t>Eerst telefonisch contact; daarna voornemen tot opleggen dwangsom: geen reactie</a:t>
            </a:r>
          </a:p>
          <a:p>
            <a:r>
              <a:rPr lang="nl-NL" dirty="0" smtClean="0"/>
              <a:t>Opleggen last onder dwangsom: geen bezwaar</a:t>
            </a:r>
          </a:p>
          <a:p>
            <a:r>
              <a:rPr lang="nl-NL" dirty="0" smtClean="0"/>
              <a:t>Aanzeggen bestuursdwang: geen reactie</a:t>
            </a:r>
          </a:p>
          <a:p>
            <a:r>
              <a:rPr lang="nl-NL" dirty="0" smtClean="0"/>
              <a:t>Last onder bestuursdwang: geen bezwaar</a:t>
            </a:r>
          </a:p>
          <a:p>
            <a:r>
              <a:rPr lang="nl-NL" dirty="0" smtClean="0"/>
              <a:t>Uitvoering bestuursdwang</a:t>
            </a:r>
          </a:p>
          <a:p>
            <a:r>
              <a:rPr lang="nl-NL" dirty="0" smtClean="0"/>
              <a:t>Invordering dwangsom + kostenverhaalsbeschikking</a:t>
            </a:r>
          </a:p>
          <a:p>
            <a:pPr algn="ctr">
              <a:buNone/>
            </a:pPr>
            <a:endParaRPr lang="nl-NL" sz="2400" dirty="0" smtClean="0"/>
          </a:p>
          <a:p>
            <a:pPr algn="ctr">
              <a:buNone/>
            </a:pPr>
            <a:endParaRPr lang="nl-NL" sz="2400" dirty="0"/>
          </a:p>
          <a:p>
            <a:pPr algn="ctr">
              <a:buNone/>
            </a:pPr>
            <a:endParaRPr lang="nl-NL" sz="2400" b="1" dirty="0" smtClean="0"/>
          </a:p>
          <a:p>
            <a:pPr algn="ctr">
              <a:buNone/>
            </a:pPr>
            <a:endParaRPr lang="nl-NL" sz="2400" dirty="0" smtClean="0"/>
          </a:p>
          <a:p>
            <a:pPr algn="ctr">
              <a:buNone/>
            </a:pPr>
            <a:endParaRPr lang="nl-NL" sz="2400" dirty="0" smtClean="0"/>
          </a:p>
          <a:p>
            <a:pPr algn="ctr">
              <a:buNone/>
            </a:pPr>
            <a:endParaRPr lang="nl-NL" dirty="0" smtClean="0"/>
          </a:p>
          <a:p>
            <a:pPr algn="ctr">
              <a:buNone/>
            </a:pPr>
            <a:endParaRPr lang="nl-NL" dirty="0" smtClean="0"/>
          </a:p>
          <a:p>
            <a:pPr algn="ctr">
              <a:buNone/>
            </a:pPr>
            <a:endParaRPr lang="nl-NL" dirty="0" smtClean="0"/>
          </a:p>
          <a:p>
            <a:pPr algn="ctr">
              <a:buNone/>
            </a:pPr>
            <a:endParaRPr lang="nl-NL" dirty="0" smtClean="0"/>
          </a:p>
          <a:p>
            <a:pPr>
              <a:buNone/>
            </a:pPr>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Vervolg casus</a:t>
            </a:r>
            <a:endParaRPr lang="nl-NL" dirty="0"/>
          </a:p>
        </p:txBody>
      </p:sp>
      <p:sp>
        <p:nvSpPr>
          <p:cNvPr id="3" name="Tijdelijke aanduiding voor inhoud 2"/>
          <p:cNvSpPr>
            <a:spLocks noGrp="1"/>
          </p:cNvSpPr>
          <p:nvPr>
            <p:ph idx="1"/>
          </p:nvPr>
        </p:nvSpPr>
        <p:spPr/>
        <p:txBody>
          <a:bodyPr/>
          <a:lstStyle/>
          <a:p>
            <a:pPr>
              <a:buNone/>
            </a:pPr>
            <a:r>
              <a:rPr lang="nl-NL" dirty="0" smtClean="0"/>
              <a:t>Bezwaar:</a:t>
            </a:r>
          </a:p>
          <a:p>
            <a:endParaRPr lang="nl-NL" dirty="0" smtClean="0"/>
          </a:p>
          <a:p>
            <a:r>
              <a:rPr lang="nl-NL" dirty="0" smtClean="0"/>
              <a:t>Brieven initiële beslissingen nooit ontvangen</a:t>
            </a:r>
          </a:p>
          <a:p>
            <a:r>
              <a:rPr lang="nl-NL" dirty="0" smtClean="0"/>
              <a:t>Kostenverhaal + dwangsominvordering onevenredig (ook nog strafrechtelijke vervolging)</a:t>
            </a:r>
          </a:p>
          <a:p>
            <a:r>
              <a:rPr lang="nl-NL" dirty="0" smtClean="0"/>
              <a:t>Overmacht: lasten niet ontvangen, bedrijf + alternatieve locaties weigerden medewerking, en hij was op vakantie </a:t>
            </a:r>
          </a:p>
          <a:p>
            <a:r>
              <a:rPr lang="nl-NL" dirty="0" smtClean="0"/>
              <a:t>Als hij zelf had weggehaald waren er minder kosten gemaakt (dan ILT maakte) </a:t>
            </a:r>
          </a:p>
          <a:p>
            <a:r>
              <a:rPr lang="nl-NL" dirty="0" smtClean="0"/>
              <a:t>Niet in staat om kosten van bestuursdwang en dwangsom te voldoen</a:t>
            </a:r>
            <a:endParaRPr lang="nl-NL" dirty="0"/>
          </a:p>
        </p:txBody>
      </p:sp>
    </p:spTree>
    <p:extLst>
      <p:ext uri="{BB962C8B-B14F-4D97-AF65-F5344CB8AC3E}">
        <p14:creationId xmlns="" xmlns:p14="http://schemas.microsoft.com/office/powerpoint/2010/main" val="2210596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Vervolg casus</a:t>
            </a:r>
            <a:endParaRPr lang="nl-NL" dirty="0"/>
          </a:p>
        </p:txBody>
      </p:sp>
      <p:sp>
        <p:nvSpPr>
          <p:cNvPr id="3" name="Tijdelijke aanduiding voor inhoud 2"/>
          <p:cNvSpPr>
            <a:spLocks noGrp="1"/>
          </p:cNvSpPr>
          <p:nvPr>
            <p:ph idx="1"/>
          </p:nvPr>
        </p:nvSpPr>
        <p:spPr/>
        <p:txBody>
          <a:bodyPr>
            <a:normAutofit/>
          </a:bodyPr>
          <a:lstStyle/>
          <a:p>
            <a:pPr>
              <a:buNone/>
            </a:pPr>
            <a:r>
              <a:rPr lang="nl-NL" dirty="0" smtClean="0"/>
              <a:t>In beroep:</a:t>
            </a:r>
          </a:p>
          <a:p>
            <a:endParaRPr lang="nl-NL" dirty="0"/>
          </a:p>
          <a:p>
            <a:r>
              <a:rPr lang="nl-NL" dirty="0" smtClean="0"/>
              <a:t>Niet in staat dwangsom en kosten bestuursdwang te voldoen</a:t>
            </a:r>
          </a:p>
          <a:p>
            <a:r>
              <a:rPr lang="nl-NL" dirty="0" smtClean="0"/>
              <a:t>Aan gemeente Hardenberg al eur 67.000 te voldoen</a:t>
            </a:r>
          </a:p>
          <a:p>
            <a:r>
              <a:rPr lang="nl-NL" dirty="0" smtClean="0"/>
              <a:t>Persoonlijk faillissement of levenslang betalen: disproportioneel</a:t>
            </a:r>
          </a:p>
          <a:p>
            <a:r>
              <a:rPr lang="nl-NL" dirty="0" smtClean="0"/>
              <a:t>Ook strafrechtelijk onderzoek</a:t>
            </a:r>
          </a:p>
          <a:p>
            <a:r>
              <a:rPr lang="nl-NL" dirty="0" smtClean="0"/>
              <a:t>Tijdens lastentermijnen zakelijk en privé onder grote spanning</a:t>
            </a:r>
          </a:p>
          <a:p>
            <a:pPr marL="0" indent="0">
              <a:buNone/>
            </a:pPr>
            <a:endParaRPr lang="nl-NL" dirty="0"/>
          </a:p>
          <a:p>
            <a:pPr marL="0" indent="0">
              <a:buNone/>
            </a:pPr>
            <a:endParaRPr lang="nl-NL" dirty="0" smtClean="0"/>
          </a:p>
          <a:p>
            <a:endParaRPr lang="nl-NL" dirty="0"/>
          </a:p>
        </p:txBody>
      </p:sp>
    </p:spTree>
    <p:extLst>
      <p:ext uri="{BB962C8B-B14F-4D97-AF65-F5344CB8AC3E}">
        <p14:creationId xmlns="" xmlns:p14="http://schemas.microsoft.com/office/powerpoint/2010/main" val="4081046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Vragen van de Voorzitter</a:t>
            </a:r>
            <a:endParaRPr lang="nl-NL" dirty="0"/>
          </a:p>
        </p:txBody>
      </p:sp>
      <p:sp>
        <p:nvSpPr>
          <p:cNvPr id="3" name="Tijdelijke aanduiding voor inhoud 2"/>
          <p:cNvSpPr>
            <a:spLocks noGrp="1"/>
          </p:cNvSpPr>
          <p:nvPr>
            <p:ph idx="1"/>
          </p:nvPr>
        </p:nvSpPr>
        <p:spPr/>
        <p:txBody>
          <a:bodyPr/>
          <a:lstStyle/>
          <a:p>
            <a:r>
              <a:rPr lang="nl-NL" dirty="0" smtClean="0"/>
              <a:t>Met welke gestelde bijzondere omstandigheden moet het b.o. bij de voorbereiding tot invorderingsbeslissing rekening houden? Is financiële draagkracht onderdeel daarvan?</a:t>
            </a:r>
          </a:p>
          <a:p>
            <a:r>
              <a:rPr lang="nl-NL" dirty="0" smtClean="0"/>
              <a:t>Dient het b.o. ook ambtshalve te onderzoeken? Dient b.o. onderzoek te doen naar evt. samenloop met maatregelen van andere bestuursorganen (incl. OM)?</a:t>
            </a:r>
          </a:p>
          <a:p>
            <a:r>
              <a:rPr lang="nl-NL" dirty="0" smtClean="0"/>
              <a:t>Wat mag van de rechtszoekende worden verwacht tav tijdig stellen en aannemelijk maken?</a:t>
            </a:r>
          </a:p>
          <a:p>
            <a:r>
              <a:rPr lang="nl-NL" dirty="0" smtClean="0"/>
              <a:t>Dient de bestuursrechter rekening te houden met bijzondere omstandigheden? (welke? Financieel? Ex nunc?)</a:t>
            </a:r>
          </a:p>
          <a:p>
            <a:r>
              <a:rPr lang="nl-NL" dirty="0" smtClean="0"/>
              <a:t>Taak executierechter?</a:t>
            </a:r>
          </a:p>
          <a:p>
            <a:r>
              <a:rPr lang="nl-NL" dirty="0" smtClean="0"/>
              <a:t>Verschil dwangsommen en kostenverhaal?</a:t>
            </a:r>
          </a:p>
          <a:p>
            <a:endParaRPr lang="nl-NL" dirty="0" smtClean="0"/>
          </a:p>
          <a:p>
            <a:endParaRPr lang="nl-NL" dirty="0" smtClean="0"/>
          </a:p>
          <a:p>
            <a:endParaRPr lang="nl-NL" dirty="0"/>
          </a:p>
        </p:txBody>
      </p:sp>
    </p:spTree>
    <p:extLst>
      <p:ext uri="{BB962C8B-B14F-4D97-AF65-F5344CB8AC3E}">
        <p14:creationId xmlns="" xmlns:p14="http://schemas.microsoft.com/office/powerpoint/2010/main" val="1238680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Handhavingsstelsel Awb</a:t>
            </a:r>
            <a:endParaRPr lang="nl-NL" dirty="0"/>
          </a:p>
        </p:txBody>
      </p:sp>
      <p:sp>
        <p:nvSpPr>
          <p:cNvPr id="3" name="Tijdelijke aanduiding voor inhoud 2"/>
          <p:cNvSpPr>
            <a:spLocks noGrp="1"/>
          </p:cNvSpPr>
          <p:nvPr>
            <p:ph idx="1"/>
          </p:nvPr>
        </p:nvSpPr>
        <p:spPr/>
        <p:txBody>
          <a:bodyPr/>
          <a:lstStyle/>
          <a:p>
            <a:pPr>
              <a:buNone/>
            </a:pPr>
            <a:r>
              <a:rPr lang="nl-NL" dirty="0" smtClean="0"/>
              <a:t>Herstelsancties: </a:t>
            </a:r>
          </a:p>
          <a:p>
            <a:r>
              <a:rPr lang="nl-NL" dirty="0" smtClean="0"/>
              <a:t>dwangsom in het kort</a:t>
            </a:r>
          </a:p>
          <a:p>
            <a:r>
              <a:rPr lang="nl-NL" dirty="0" smtClean="0"/>
              <a:t>Bestuursdwang in het kort</a:t>
            </a:r>
          </a:p>
          <a:p>
            <a:endParaRPr lang="nl-NL" dirty="0" smtClean="0"/>
          </a:p>
          <a:p>
            <a:r>
              <a:rPr lang="nl-NL" dirty="0" smtClean="0"/>
              <a:t>Beginselplicht tot handhaving</a:t>
            </a:r>
          </a:p>
          <a:p>
            <a:r>
              <a:rPr lang="nl-NL" dirty="0" smtClean="0"/>
              <a:t>Samenloop herstelsancties</a:t>
            </a:r>
          </a:p>
          <a:p>
            <a:r>
              <a:rPr lang="nl-NL" dirty="0" smtClean="0"/>
              <a:t>Ex nunc of ex tunc toetsing in bezwaar?</a:t>
            </a:r>
          </a:p>
          <a:p>
            <a:r>
              <a:rPr lang="nl-NL" dirty="0" smtClean="0"/>
              <a:t>Formele rechtskracht?</a:t>
            </a:r>
          </a:p>
          <a:p>
            <a:r>
              <a:rPr lang="nl-NL" dirty="0" smtClean="0"/>
              <a:t>Horen over financiële beschikkingen?</a:t>
            </a:r>
          </a:p>
          <a:p>
            <a:endParaRPr lang="nl-NL" dirty="0"/>
          </a:p>
        </p:txBody>
      </p:sp>
    </p:spTree>
    <p:extLst>
      <p:ext uri="{BB962C8B-B14F-4D97-AF65-F5344CB8AC3E}">
        <p14:creationId xmlns="" xmlns:p14="http://schemas.microsoft.com/office/powerpoint/2010/main" val="2622462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nl-NL" dirty="0" smtClean="0"/>
              <a:t>Dwangsom-invorderingsbeschikking</a:t>
            </a:r>
            <a:endParaRPr lang="nl-NL" dirty="0"/>
          </a:p>
        </p:txBody>
      </p:sp>
      <p:sp>
        <p:nvSpPr>
          <p:cNvPr id="3" name="Tijdelijke aanduiding voor inhoud 2"/>
          <p:cNvSpPr>
            <a:spLocks noGrp="1"/>
          </p:cNvSpPr>
          <p:nvPr>
            <p:ph idx="1"/>
          </p:nvPr>
        </p:nvSpPr>
        <p:spPr/>
        <p:txBody>
          <a:bodyPr/>
          <a:lstStyle/>
          <a:p>
            <a:r>
              <a:rPr lang="nl-NL" dirty="0" smtClean="0"/>
              <a:t>Verbeurte dwangsom(men) van rechtswege: betalingstermijn 6 weken</a:t>
            </a:r>
          </a:p>
          <a:p>
            <a:r>
              <a:rPr lang="nl-NL" dirty="0" smtClean="0"/>
              <a:t>Beschikking tot invordering van de dwangsom: </a:t>
            </a:r>
          </a:p>
          <a:p>
            <a:r>
              <a:rPr lang="nl-NL" dirty="0" smtClean="0"/>
              <a:t>Declaratoir: strekt tot toepassing van afd. 4.4.4 Awb om middels aanmaning en dwangbevel betaling te kunnen afdwingen</a:t>
            </a:r>
          </a:p>
          <a:p>
            <a:r>
              <a:rPr lang="nl-NL" dirty="0" smtClean="0"/>
              <a:t>Constitutief: opeisbaarheid omzetten in afdwingbaarheid + bezwaar en beroep mogelijk.</a:t>
            </a:r>
          </a:p>
          <a:p>
            <a:r>
              <a:rPr lang="nl-NL" dirty="0" smtClean="0"/>
              <a:t>Vooraf horen?</a:t>
            </a:r>
          </a:p>
          <a:p>
            <a:r>
              <a:rPr lang="nl-NL" dirty="0" smtClean="0"/>
              <a:t>Geen punitief karakter!</a:t>
            </a:r>
          </a:p>
          <a:p>
            <a:r>
              <a:rPr lang="nl-NL" dirty="0" smtClean="0"/>
              <a:t>Verjaring: 1 jaar!</a:t>
            </a:r>
          </a:p>
          <a:p>
            <a:pPr marL="0" indent="0">
              <a:buNone/>
            </a:pPr>
            <a:endParaRPr lang="nl-NL" dirty="0" smtClean="0"/>
          </a:p>
          <a:p>
            <a:endParaRPr lang="nl-NL" dirty="0" smtClean="0"/>
          </a:p>
          <a:p>
            <a:endParaRPr lang="nl-NL" dirty="0" smtClean="0"/>
          </a:p>
          <a:p>
            <a:endParaRPr lang="nl-NL" dirty="0"/>
          </a:p>
        </p:txBody>
      </p:sp>
    </p:spTree>
    <p:extLst>
      <p:ext uri="{BB962C8B-B14F-4D97-AF65-F5344CB8AC3E}">
        <p14:creationId xmlns="" xmlns:p14="http://schemas.microsoft.com/office/powerpoint/2010/main" val="321877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Beschikking kostenverhaal</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Kostenverhaal aangezegd in last onder bestuursdwang</a:t>
            </a:r>
          </a:p>
          <a:p>
            <a:r>
              <a:rPr lang="nl-NL" dirty="0" smtClean="0"/>
              <a:t>Beschikking kostenverhaal: vaststelling hoogte van verschuldigde kosten + verplichting tot betaling: ten laste van de overtreder</a:t>
            </a:r>
          </a:p>
          <a:p>
            <a:r>
              <a:rPr lang="nl-NL" dirty="0" smtClean="0"/>
              <a:t>Vooraf horen?</a:t>
            </a:r>
          </a:p>
          <a:p>
            <a:r>
              <a:rPr lang="nl-NL" dirty="0" smtClean="0"/>
              <a:t>Motivering?</a:t>
            </a:r>
          </a:p>
          <a:p>
            <a:r>
              <a:rPr lang="nl-NL" dirty="0" smtClean="0"/>
              <a:t>Achterwege laten kostenverhaal mogelijk?</a:t>
            </a:r>
          </a:p>
          <a:p>
            <a:r>
              <a:rPr lang="nl-NL" dirty="0" smtClean="0"/>
              <a:t>Verjaring: 5 jaar</a:t>
            </a:r>
            <a:endParaRPr lang="nl-NL" dirty="0"/>
          </a:p>
        </p:txBody>
      </p:sp>
    </p:spTree>
    <p:extLst>
      <p:ext uri="{BB962C8B-B14F-4D97-AF65-F5344CB8AC3E}">
        <p14:creationId xmlns="" xmlns:p14="http://schemas.microsoft.com/office/powerpoint/2010/main" val="955691328"/>
      </p:ext>
    </p:extLst>
  </p:cSld>
  <p:clrMapOvr>
    <a:masterClrMapping/>
  </p:clrMapOvr>
</p:sld>
</file>

<file path=ppt/theme/theme1.xml><?xml version="1.0" encoding="utf-8"?>
<a:theme xmlns:a="http://schemas.openxmlformats.org/drawingml/2006/main" name="Pot Jonker nieuwe stijl">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Pot Jonker nieuwe stijl</Template>
  <TotalTime>6491</TotalTime>
  <Words>1109</Words>
  <Application>Microsoft Office PowerPoint</Application>
  <PresentationFormat>Diavoorstelling (4:3)</PresentationFormat>
  <Paragraphs>159</Paragraphs>
  <Slides>19</Slides>
  <Notes>0</Notes>
  <HiddenSlides>0</HiddenSlides>
  <MMClips>0</MMClips>
  <ScaleCrop>false</ScaleCrop>
  <HeadingPairs>
    <vt:vector size="4" baseType="variant">
      <vt:variant>
        <vt:lpstr>Thema</vt:lpstr>
      </vt:variant>
      <vt:variant>
        <vt:i4>1</vt:i4>
      </vt:variant>
      <vt:variant>
        <vt:lpstr>Diatitels</vt:lpstr>
      </vt:variant>
      <vt:variant>
        <vt:i4>19</vt:i4>
      </vt:variant>
    </vt:vector>
  </HeadingPairs>
  <TitlesOfParts>
    <vt:vector size="20" baseType="lpstr">
      <vt:lpstr>Pot Jonker nieuwe stijl</vt:lpstr>
      <vt:lpstr>Conclusie Staatsraad A-G Wattel (ECLI:NL:RVS:2018:1152)</vt:lpstr>
      <vt:lpstr>Dwars door de conclusie</vt:lpstr>
      <vt:lpstr> Aanleiding: Casus </vt:lpstr>
      <vt:lpstr>Vervolg casus</vt:lpstr>
      <vt:lpstr>Vervolg casus</vt:lpstr>
      <vt:lpstr>Vragen van de Voorzitter</vt:lpstr>
      <vt:lpstr>Handhavingsstelsel Awb</vt:lpstr>
      <vt:lpstr>Dwangsom-invorderingsbeschikking</vt:lpstr>
      <vt:lpstr>Beschikking kostenverhaal</vt:lpstr>
      <vt:lpstr>Antwoorden op de vragen</vt:lpstr>
      <vt:lpstr>Bijzondere omstandigheden  kostenverhaal</vt:lpstr>
      <vt:lpstr>Bijzondere omstandigheden  dwangsominvordering</vt:lpstr>
      <vt:lpstr>Vervolg antwoord vragen</vt:lpstr>
      <vt:lpstr>Vervolg antwoord vragen</vt:lpstr>
      <vt:lpstr>Vervolg antwoord vragen</vt:lpstr>
      <vt:lpstr>Bonusantwoord</vt:lpstr>
      <vt:lpstr>Conclusies t.a.v. de casus</vt:lpstr>
      <vt:lpstr>En toen? …</vt:lpstr>
      <vt:lpstr>Vragen?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Academie voor de Rechtspraktijk</dc:title>
  <dc:creator>Marja</dc:creator>
  <cp:lastModifiedBy>da</cp:lastModifiedBy>
  <cp:revision>756</cp:revision>
  <cp:lastPrinted>2016-02-21T21:12:10Z</cp:lastPrinted>
  <dcterms:created xsi:type="dcterms:W3CDTF">2015-12-08T11:11:14Z</dcterms:created>
  <dcterms:modified xsi:type="dcterms:W3CDTF">2018-11-12T16:02:08Z</dcterms:modified>
</cp:coreProperties>
</file>